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33"/>
  </p:notesMasterIdLst>
  <p:handoutMasterIdLst>
    <p:handoutMasterId r:id="rId34"/>
  </p:handoutMasterIdLst>
  <p:sldIdLst>
    <p:sldId id="317" r:id="rId3"/>
    <p:sldId id="387" r:id="rId4"/>
    <p:sldId id="389" r:id="rId5"/>
    <p:sldId id="364" r:id="rId6"/>
    <p:sldId id="365" r:id="rId7"/>
    <p:sldId id="366" r:id="rId8"/>
    <p:sldId id="367" r:id="rId9"/>
    <p:sldId id="368" r:id="rId10"/>
    <p:sldId id="369" r:id="rId11"/>
    <p:sldId id="370" r:id="rId12"/>
    <p:sldId id="371" r:id="rId13"/>
    <p:sldId id="372" r:id="rId14"/>
    <p:sldId id="373" r:id="rId15"/>
    <p:sldId id="378" r:id="rId16"/>
    <p:sldId id="379" r:id="rId17"/>
    <p:sldId id="380" r:id="rId18"/>
    <p:sldId id="383" r:id="rId19"/>
    <p:sldId id="384" r:id="rId20"/>
    <p:sldId id="385" r:id="rId21"/>
    <p:sldId id="356" r:id="rId22"/>
    <p:sldId id="357" r:id="rId23"/>
    <p:sldId id="394" r:id="rId24"/>
    <p:sldId id="393" r:id="rId25"/>
    <p:sldId id="395" r:id="rId26"/>
    <p:sldId id="396" r:id="rId27"/>
    <p:sldId id="362" r:id="rId28"/>
    <p:sldId id="391" r:id="rId29"/>
    <p:sldId id="392" r:id="rId30"/>
    <p:sldId id="386" r:id="rId31"/>
    <p:sldId id="309" r:id="rId32"/>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p15:clr>
            <a:srgbClr val="A4A3A4"/>
          </p15:clr>
        </p15:guide>
        <p15:guide id="2" pos="6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5" autoAdjust="0"/>
    <p:restoredTop sz="87389" autoAdjust="0"/>
  </p:normalViewPr>
  <p:slideViewPr>
    <p:cSldViewPr showGuides="1">
      <p:cViewPr varScale="1">
        <p:scale>
          <a:sx n="75" d="100"/>
          <a:sy n="75" d="100"/>
        </p:scale>
        <p:origin x="1498" y="53"/>
      </p:cViewPr>
      <p:guideLst>
        <p:guide orient="horz" pos="754"/>
        <p:guide pos="6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3"/>
            <a:ext cx="2889251" cy="496412"/>
          </a:xfrm>
          <a:prstGeom prst="rect">
            <a:avLst/>
          </a:prstGeom>
        </p:spPr>
        <p:txBody>
          <a:bodyPr vert="horz" lIns="92356" tIns="46177" rIns="92356" bIns="46177" rtlCol="0"/>
          <a:lstStyle>
            <a:lvl1pPr algn="l">
              <a:defRPr sz="1200"/>
            </a:lvl1pPr>
          </a:lstStyle>
          <a:p>
            <a:endParaRPr lang="de-DE"/>
          </a:p>
        </p:txBody>
      </p:sp>
      <p:sp>
        <p:nvSpPr>
          <p:cNvPr id="3" name="Datumsplatzhalter 2"/>
          <p:cNvSpPr>
            <a:spLocks noGrp="1"/>
          </p:cNvSpPr>
          <p:nvPr>
            <p:ph type="dt" sz="quarter" idx="1"/>
          </p:nvPr>
        </p:nvSpPr>
        <p:spPr>
          <a:xfrm>
            <a:off x="3778252" y="3"/>
            <a:ext cx="2889251" cy="496412"/>
          </a:xfrm>
          <a:prstGeom prst="rect">
            <a:avLst/>
          </a:prstGeom>
        </p:spPr>
        <p:txBody>
          <a:bodyPr vert="horz" lIns="92356" tIns="46177" rIns="92356" bIns="46177" rtlCol="0"/>
          <a:lstStyle>
            <a:lvl1pPr algn="r">
              <a:defRPr sz="1200"/>
            </a:lvl1pPr>
          </a:lstStyle>
          <a:p>
            <a:fld id="{20F751F1-41CA-4E3F-8221-EB36958B6806}" type="datetimeFigureOut">
              <a:rPr lang="de-DE" smtClean="0"/>
              <a:t>15.10.2021</a:t>
            </a:fld>
            <a:endParaRPr lang="de-DE"/>
          </a:p>
        </p:txBody>
      </p:sp>
      <p:sp>
        <p:nvSpPr>
          <p:cNvPr id="4" name="Fußzeilenplatzhalter 3"/>
          <p:cNvSpPr>
            <a:spLocks noGrp="1"/>
          </p:cNvSpPr>
          <p:nvPr>
            <p:ph type="ftr" sz="quarter" idx="2"/>
          </p:nvPr>
        </p:nvSpPr>
        <p:spPr>
          <a:xfrm>
            <a:off x="1" y="9428631"/>
            <a:ext cx="2889251" cy="496411"/>
          </a:xfrm>
          <a:prstGeom prst="rect">
            <a:avLst/>
          </a:prstGeom>
        </p:spPr>
        <p:txBody>
          <a:bodyPr vert="horz" lIns="92356" tIns="46177" rIns="92356" bIns="46177" rtlCol="0" anchor="b"/>
          <a:lstStyle>
            <a:lvl1pPr algn="l">
              <a:defRPr sz="1200"/>
            </a:lvl1pPr>
          </a:lstStyle>
          <a:p>
            <a:endParaRPr lang="de-DE"/>
          </a:p>
        </p:txBody>
      </p:sp>
      <p:sp>
        <p:nvSpPr>
          <p:cNvPr id="5" name="Foliennummernplatzhalter 4"/>
          <p:cNvSpPr>
            <a:spLocks noGrp="1"/>
          </p:cNvSpPr>
          <p:nvPr>
            <p:ph type="sldNum" sz="quarter" idx="3"/>
          </p:nvPr>
        </p:nvSpPr>
        <p:spPr>
          <a:xfrm>
            <a:off x="3778252" y="9428631"/>
            <a:ext cx="2889251" cy="496411"/>
          </a:xfrm>
          <a:prstGeom prst="rect">
            <a:avLst/>
          </a:prstGeom>
        </p:spPr>
        <p:txBody>
          <a:bodyPr vert="horz" lIns="92356" tIns="46177" rIns="92356" bIns="46177" rtlCol="0" anchor="b"/>
          <a:lstStyle>
            <a:lvl1pPr algn="r">
              <a:defRPr sz="1200"/>
            </a:lvl1pPr>
          </a:lstStyle>
          <a:p>
            <a:fld id="{664DA477-72B0-4B06-8AF3-0747748486C2}" type="slidenum">
              <a:rPr lang="de-DE" smtClean="0"/>
              <a:t>‹Nr.›</a:t>
            </a:fld>
            <a:endParaRPr lang="de-DE"/>
          </a:p>
        </p:txBody>
      </p:sp>
    </p:spTree>
    <p:extLst>
      <p:ext uri="{BB962C8B-B14F-4D97-AF65-F5344CB8AC3E}">
        <p14:creationId xmlns:p14="http://schemas.microsoft.com/office/powerpoint/2010/main" val="375172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4"/>
            <a:ext cx="2889938" cy="496332"/>
          </a:xfrm>
          <a:prstGeom prst="rect">
            <a:avLst/>
          </a:prstGeom>
        </p:spPr>
        <p:txBody>
          <a:bodyPr vert="horz" lIns="90599" tIns="45299" rIns="90599" bIns="45299" rtlCol="0"/>
          <a:lstStyle>
            <a:lvl1pPr algn="l">
              <a:defRPr sz="1200"/>
            </a:lvl1pPr>
          </a:lstStyle>
          <a:p>
            <a:endParaRPr lang="de-DE"/>
          </a:p>
        </p:txBody>
      </p:sp>
      <p:sp>
        <p:nvSpPr>
          <p:cNvPr id="3" name="Datumsplatzhalter 2"/>
          <p:cNvSpPr>
            <a:spLocks noGrp="1"/>
          </p:cNvSpPr>
          <p:nvPr>
            <p:ph type="dt" idx="1"/>
          </p:nvPr>
        </p:nvSpPr>
        <p:spPr>
          <a:xfrm>
            <a:off x="3777607" y="4"/>
            <a:ext cx="2889938" cy="496332"/>
          </a:xfrm>
          <a:prstGeom prst="rect">
            <a:avLst/>
          </a:prstGeom>
        </p:spPr>
        <p:txBody>
          <a:bodyPr vert="horz" lIns="90599" tIns="45299" rIns="90599" bIns="45299" rtlCol="0"/>
          <a:lstStyle>
            <a:lvl1pPr algn="r">
              <a:defRPr sz="1200"/>
            </a:lvl1pPr>
          </a:lstStyle>
          <a:p>
            <a:fld id="{F00377D4-E676-4222-A6B3-8E8CC548228B}" type="datetimeFigureOut">
              <a:rPr lang="de-DE" smtClean="0"/>
              <a:t>15.10.2021</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599" tIns="45299" rIns="90599" bIns="45299" rtlCol="0" anchor="ctr"/>
          <a:lstStyle/>
          <a:p>
            <a:endParaRPr lang="de-DE"/>
          </a:p>
        </p:txBody>
      </p:sp>
      <p:sp>
        <p:nvSpPr>
          <p:cNvPr id="5" name="Notizenplatzhalter 4"/>
          <p:cNvSpPr>
            <a:spLocks noGrp="1"/>
          </p:cNvSpPr>
          <p:nvPr>
            <p:ph type="body" sz="quarter" idx="3"/>
          </p:nvPr>
        </p:nvSpPr>
        <p:spPr>
          <a:xfrm>
            <a:off x="666911" y="4715154"/>
            <a:ext cx="5335270" cy="4466987"/>
          </a:xfrm>
          <a:prstGeom prst="rect">
            <a:avLst/>
          </a:prstGeom>
        </p:spPr>
        <p:txBody>
          <a:bodyPr vert="horz" lIns="90599" tIns="45299" rIns="90599" bIns="45299"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5"/>
            <a:ext cx="2889938" cy="496332"/>
          </a:xfrm>
          <a:prstGeom prst="rect">
            <a:avLst/>
          </a:prstGeom>
        </p:spPr>
        <p:txBody>
          <a:bodyPr vert="horz" lIns="90599" tIns="45299" rIns="90599" bIns="45299"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5"/>
            <a:ext cx="2889938" cy="496332"/>
          </a:xfrm>
          <a:prstGeom prst="rect">
            <a:avLst/>
          </a:prstGeom>
        </p:spPr>
        <p:txBody>
          <a:bodyPr vert="horz" lIns="90599" tIns="45299" rIns="90599" bIns="45299" rtlCol="0" anchor="b"/>
          <a:lstStyle>
            <a:lvl1pPr algn="r">
              <a:defRPr sz="1200"/>
            </a:lvl1pPr>
          </a:lstStyle>
          <a:p>
            <a:fld id="{D4D4A005-9063-419C-B7B4-6A81D57B7A5A}" type="slidenum">
              <a:rPr lang="de-DE" smtClean="0"/>
              <a:t>‹Nr.›</a:t>
            </a:fld>
            <a:endParaRPr lang="de-DE"/>
          </a:p>
        </p:txBody>
      </p:sp>
    </p:spTree>
    <p:extLst>
      <p:ext uri="{BB962C8B-B14F-4D97-AF65-F5344CB8AC3E}">
        <p14:creationId xmlns:p14="http://schemas.microsoft.com/office/powerpoint/2010/main" val="171031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2DE13E9-534A-4257-8B92-39E668D869D2}" type="slidenum">
              <a:rPr lang="de-DE" smtClean="0"/>
              <a:t>1</a:t>
            </a:fld>
            <a:endParaRPr lang="de-DE"/>
          </a:p>
        </p:txBody>
      </p:sp>
    </p:spTree>
    <p:extLst>
      <p:ext uri="{BB962C8B-B14F-4D97-AF65-F5344CB8AC3E}">
        <p14:creationId xmlns:p14="http://schemas.microsoft.com/office/powerpoint/2010/main" val="402518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Medikamentenkonsum:</a:t>
            </a:r>
            <a:r>
              <a:rPr lang="de-DE" baseline="0" dirty="0"/>
              <a:t> Zahl der Verordnungen steigt ab 65 Jahren deutlich an – daher dürfte auch der problematische, schädliche, abhängige Gebrauch nach oben gehen.</a:t>
            </a:r>
            <a:endParaRPr lang="de-DE" dirty="0"/>
          </a:p>
          <a:p>
            <a:r>
              <a:rPr lang="de-DE" dirty="0"/>
              <a:t>Warum ist das Thema</a:t>
            </a:r>
            <a:r>
              <a:rPr lang="de-DE" baseline="0" dirty="0"/>
              <a:t> </a:t>
            </a:r>
            <a:r>
              <a:rPr lang="de-DE" dirty="0"/>
              <a:t>Sucht und Suchtmittelmissbrauch</a:t>
            </a:r>
            <a:r>
              <a:rPr lang="de-DE" baseline="0" dirty="0"/>
              <a:t> im höheren Lebensalter so wichtig?</a:t>
            </a:r>
          </a:p>
          <a:p>
            <a:endParaRPr lang="de-DE" baseline="0" dirty="0"/>
          </a:p>
          <a:p>
            <a:r>
              <a:rPr lang="de-DE" baseline="0" dirty="0"/>
              <a:t>Alkohol, Medikamente mit Suchtpotential und Tabak gefährden die Gesundheit und das Wohlbefinden von Millionen älterer Frauen und Männer.</a:t>
            </a:r>
          </a:p>
          <a:p>
            <a:r>
              <a:rPr lang="de-DE" baseline="0" dirty="0"/>
              <a:t>Angesichts der demografischen Entwicklung wird die Zahl der betroffenen in den nächsten Jahren noch stark zunehmen.</a:t>
            </a:r>
          </a:p>
          <a:p>
            <a:endParaRPr lang="de-DE" baseline="0" dirty="0"/>
          </a:p>
          <a:p>
            <a:r>
              <a:rPr lang="de-DE" baseline="0" dirty="0"/>
              <a:t>Sucht im Alter wird noch sehr selten wahr genommen:</a:t>
            </a:r>
          </a:p>
          <a:p>
            <a:r>
              <a:rPr lang="de-DE" baseline="0" dirty="0"/>
              <a:t>Substanzbedinget Störungen bestehen gerade bei älteren Menschen lange Zeit im verborgenen oder werden von Angehörigen und anderen Menschen im Umfeld der betroffenenstillschweigend hingenommen.</a:t>
            </a:r>
          </a:p>
          <a:p>
            <a:r>
              <a:rPr lang="de-DE" baseline="0" dirty="0"/>
              <a:t>- Einnahme von Medikamente ist per se unauffällig</a:t>
            </a:r>
          </a:p>
          <a:p>
            <a:r>
              <a:rPr lang="de-DE" baseline="0" dirty="0"/>
              <a:t>- Beim Alkohol hat man sich an den erhöhten Konsum über die Zeit gewöhnt</a:t>
            </a:r>
          </a:p>
          <a:p>
            <a:r>
              <a:rPr lang="de-DE" baseline="0" dirty="0"/>
              <a:t>- Rauchen wird bei Älteren akzeptiert, ist ja eh nicht mehr zu ändern</a:t>
            </a:r>
          </a:p>
          <a:p>
            <a:endParaRPr lang="de-DE" baseline="0" dirty="0"/>
          </a:p>
          <a:p>
            <a:r>
              <a:rPr lang="de-DE" baseline="0" dirty="0"/>
              <a:t>Demografie: </a:t>
            </a:r>
            <a:r>
              <a:rPr lang="de-DE" dirty="0"/>
              <a:t>Zunahme älterer Menschen, Medizinischer Fortschritt, Verändertes Konsumverhalten im Alter</a:t>
            </a:r>
          </a:p>
          <a:p>
            <a:r>
              <a:rPr lang="de-DE" baseline="0" dirty="0"/>
              <a:t>Angesichts der demografischen Entwicklung wird die Zahl der älteren Menschen mit Suchterkrankungen in den nächsten Jahren noch stark zunehmen.</a:t>
            </a:r>
          </a:p>
          <a:p>
            <a:endParaRPr lang="de-DE" baseline="0" dirty="0"/>
          </a:p>
          <a:p>
            <a:r>
              <a:rPr lang="de-DE" baseline="0" dirty="0"/>
              <a:t>Bis 2030: Zahl der über 60 Jährige um 40 % zunehmen. Prognose: Vermutlich wird aufgrund der </a:t>
            </a:r>
            <a:r>
              <a:rPr lang="de-DE" baseline="0" dirty="0" err="1"/>
              <a:t>demograf</a:t>
            </a:r>
            <a:r>
              <a:rPr lang="de-DE" baseline="0" dirty="0"/>
              <a:t>. Entwicklung die absolute Zahl älterer mit Suchtproblemen deutlich steigen.</a:t>
            </a:r>
          </a:p>
          <a:p>
            <a:endParaRPr lang="de-DE" baseline="0" dirty="0"/>
          </a:p>
          <a:p>
            <a:r>
              <a:rPr lang="de-DE" baseline="0" dirty="0"/>
              <a:t>Demografie: Sucht im Alter gewinnt für die Politik immer mehr an Bedeutung –</a:t>
            </a:r>
          </a:p>
          <a:p>
            <a:r>
              <a:rPr lang="de-DE" baseline="0" dirty="0"/>
              <a:t>Höhere Lebenserwartung</a:t>
            </a:r>
          </a:p>
          <a:p>
            <a:r>
              <a:rPr lang="de-DE" baseline="0" dirty="0"/>
              <a:t>Geburtenrückgang</a:t>
            </a:r>
          </a:p>
          <a:p>
            <a:r>
              <a:rPr lang="de-DE" baseline="0" dirty="0"/>
              <a:t>Alterung der Bevölkerung</a:t>
            </a:r>
          </a:p>
          <a:p>
            <a:r>
              <a:rPr lang="de-DE" baseline="0" dirty="0"/>
              <a:t>Alterspyramide wird zum Alterspilz</a:t>
            </a:r>
          </a:p>
          <a:p>
            <a:endParaRPr lang="de-DE" baseline="0" dirty="0"/>
          </a:p>
          <a:p>
            <a:pPr defTabSz="905819">
              <a:defRPr/>
            </a:pPr>
            <a:r>
              <a:rPr lang="de-DE" dirty="0"/>
              <a:t>Zu Konsummuster: Zahlen Alkoholvergiftungen bei höheren</a:t>
            </a:r>
            <a:r>
              <a:rPr lang="de-DE" baseline="0" dirty="0"/>
              <a:t> Altersgruppen</a:t>
            </a:r>
            <a:r>
              <a:rPr lang="de-DE" dirty="0"/>
              <a:t> in Krankenhäusern über die letzten Jahren angestiegen.</a:t>
            </a:r>
          </a:p>
          <a:p>
            <a:r>
              <a:rPr lang="de-DE" dirty="0"/>
              <a:t>Konsummuster Älterer sind weniger auffällig:</a:t>
            </a:r>
            <a:r>
              <a:rPr lang="de-DE" baseline="0" dirty="0"/>
              <a:t> </a:t>
            </a:r>
          </a:p>
          <a:p>
            <a:r>
              <a:rPr lang="de-DE" dirty="0"/>
              <a:t>Trinken weniger exzessiv</a:t>
            </a:r>
          </a:p>
          <a:p>
            <a:r>
              <a:rPr lang="de-DE" dirty="0"/>
              <a:t>Trinken über den Tag verteilt</a:t>
            </a:r>
          </a:p>
          <a:p>
            <a:r>
              <a:rPr lang="de-DE" dirty="0"/>
              <a:t>Trinkorte: zuhause, alleine, unbemerkt</a:t>
            </a:r>
          </a:p>
          <a:p>
            <a:endParaRPr lang="de-DE" dirty="0"/>
          </a:p>
          <a:p>
            <a:endParaRPr lang="de-DE" baseline="0" dirty="0"/>
          </a:p>
          <a:p>
            <a:endParaRPr lang="de-DE" dirty="0"/>
          </a:p>
        </p:txBody>
      </p:sp>
      <p:sp>
        <p:nvSpPr>
          <p:cNvPr id="4" name="Foliennummernplatzhalter 3"/>
          <p:cNvSpPr>
            <a:spLocks noGrp="1"/>
          </p:cNvSpPr>
          <p:nvPr>
            <p:ph type="sldNum" sz="quarter" idx="10"/>
          </p:nvPr>
        </p:nvSpPr>
        <p:spPr/>
        <p:txBody>
          <a:bodyPr/>
          <a:lstStyle/>
          <a:p>
            <a:fld id="{A2DE13E9-534A-4257-8B92-39E668D869D2}" type="slidenum">
              <a:rPr lang="de-DE" smtClean="0"/>
              <a:t>2</a:t>
            </a:fld>
            <a:endParaRPr lang="de-DE"/>
          </a:p>
        </p:txBody>
      </p:sp>
    </p:spTree>
    <p:extLst>
      <p:ext uri="{BB962C8B-B14F-4D97-AF65-F5344CB8AC3E}">
        <p14:creationId xmlns:p14="http://schemas.microsoft.com/office/powerpoint/2010/main" val="403215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4D4A005-9063-419C-B7B4-6A81D57B7A5A}" type="slidenum">
              <a:rPr lang="de-DE" smtClean="0"/>
              <a:t>30</a:t>
            </a:fld>
            <a:endParaRPr lang="de-DE"/>
          </a:p>
        </p:txBody>
      </p:sp>
    </p:spTree>
    <p:extLst>
      <p:ext uri="{BB962C8B-B14F-4D97-AF65-F5344CB8AC3E}">
        <p14:creationId xmlns:p14="http://schemas.microsoft.com/office/powerpoint/2010/main" val="234954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1988840"/>
            <a:ext cx="6400800" cy="3649960"/>
          </a:xfrm>
        </p:spPr>
        <p:txBody>
          <a:bodyPr>
            <a:normAutofit/>
          </a:bodyPr>
          <a:lstStyle>
            <a:lvl1pPr marL="0" indent="0" algn="l">
              <a:buNone/>
              <a:defRPr sz="24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7" name="Titel 6"/>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a:xfrm>
            <a:off x="457200" y="6356350"/>
            <a:ext cx="1090613" cy="365125"/>
          </a:xfrm>
          <a:prstGeom prst="rect">
            <a:avLst/>
          </a:prstGeom>
        </p:spPr>
        <p:txBody>
          <a:bodyPr/>
          <a:lstStyle>
            <a:lvl1pPr>
              <a:defRPr/>
            </a:lvl1pPr>
          </a:lstStyle>
          <a:p>
            <a:pPr>
              <a:defRPr/>
            </a:pPr>
            <a:fld id="{F5D6B2F9-D478-45D5-8A1E-182EA3DBC728}" type="datetimeFigureOut">
              <a:rPr lang="de-DE">
                <a:solidFill>
                  <a:srgbClr val="000000">
                    <a:tint val="75000"/>
                  </a:srgbClr>
                </a:solidFill>
              </a:rPr>
              <a:pPr>
                <a:defRPr/>
              </a:pPr>
              <a:t>15.10.2021</a:t>
            </a:fld>
            <a:endParaRPr lang="de-DE">
              <a:solidFill>
                <a:srgbClr val="000000">
                  <a:tint val="75000"/>
                </a:srgbClr>
              </a:solidFill>
            </a:endParaRPr>
          </a:p>
        </p:txBody>
      </p:sp>
      <p:sp>
        <p:nvSpPr>
          <p:cNvPr id="5" name="Fußzeilenplatzhalter 4"/>
          <p:cNvSpPr>
            <a:spLocks noGrp="1"/>
          </p:cNvSpPr>
          <p:nvPr>
            <p:ph type="ftr" sz="quarter" idx="11"/>
          </p:nvPr>
        </p:nvSpPr>
        <p:spPr>
          <a:xfrm>
            <a:off x="1692275" y="6356350"/>
            <a:ext cx="4895850" cy="365125"/>
          </a:xfrm>
          <a:prstGeom prst="rect">
            <a:avLst/>
          </a:prstGeom>
        </p:spPr>
        <p:txBody>
          <a:bodyPr/>
          <a:lstStyle>
            <a:lvl1pPr>
              <a:defRPr/>
            </a:lvl1pPr>
          </a:lstStyle>
          <a:p>
            <a:pPr>
              <a:defRPr/>
            </a:pPr>
            <a:endParaRPr lang="de-DE">
              <a:solidFill>
                <a:srgbClr val="000000">
                  <a:tint val="75000"/>
                </a:srgbClr>
              </a:solidFill>
            </a:endParaRPr>
          </a:p>
        </p:txBody>
      </p:sp>
      <p:sp>
        <p:nvSpPr>
          <p:cNvPr id="6" name="Foliennummernplatzhalter 5"/>
          <p:cNvSpPr>
            <a:spLocks noGrp="1"/>
          </p:cNvSpPr>
          <p:nvPr>
            <p:ph type="sldNum" sz="quarter" idx="12"/>
          </p:nvPr>
        </p:nvSpPr>
        <p:spPr>
          <a:xfrm>
            <a:off x="6732588" y="6356350"/>
            <a:ext cx="623887" cy="365125"/>
          </a:xfrm>
          <a:prstGeom prst="rect">
            <a:avLst/>
          </a:prstGeom>
        </p:spPr>
        <p:txBody>
          <a:bodyPr/>
          <a:lstStyle>
            <a:lvl1pPr>
              <a:defRPr/>
            </a:lvl1pPr>
          </a:lstStyle>
          <a:p>
            <a:pPr>
              <a:defRPr/>
            </a:pPr>
            <a:fld id="{AA8F0138-A443-4D3E-ABA9-E723323AFD39}" type="slidenum">
              <a:rPr lang="de-DE">
                <a:solidFill>
                  <a:srgbClr val="000000">
                    <a:tint val="75000"/>
                  </a:srgbClr>
                </a:solidFill>
              </a:rPr>
              <a:pPr>
                <a:defRPr/>
              </a:pPr>
              <a:t>‹Nr.›</a:t>
            </a:fld>
            <a:endParaRPr lang="de-DE">
              <a:solidFill>
                <a:srgbClr val="000000">
                  <a:tint val="75000"/>
                </a:srgbClr>
              </a:solidFill>
            </a:endParaRPr>
          </a:p>
        </p:txBody>
      </p:sp>
    </p:spTree>
    <p:extLst>
      <p:ext uri="{BB962C8B-B14F-4D97-AF65-F5344CB8AC3E}">
        <p14:creationId xmlns:p14="http://schemas.microsoft.com/office/powerpoint/2010/main" val="243594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B0016152-DD31-4621-9472-3737363015F4}" type="datetimeFigureOut">
              <a:rPr lang="de-DE" smtClean="0">
                <a:solidFill>
                  <a:prstClr val="black">
                    <a:tint val="75000"/>
                  </a:prstClr>
                </a:solidFill>
              </a:rPr>
              <a:pPr/>
              <a:t>15.10.2021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72B5503-039D-4FDB-8AB0-9F75BF366CBD}"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424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0016152-DD31-4621-9472-3737363015F4}" type="datetimeFigureOut">
              <a:rPr lang="de-DE" smtClean="0">
                <a:solidFill>
                  <a:prstClr val="black">
                    <a:tint val="75000"/>
                  </a:prstClr>
                </a:solidFill>
              </a:rPr>
              <a:pPr/>
              <a:t>15.10.2021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72B5503-039D-4FDB-8AB0-9F75BF366CBD}"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3109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0016152-DD31-4621-9472-3737363015F4}" type="datetimeFigureOut">
              <a:rPr lang="de-DE" smtClean="0">
                <a:solidFill>
                  <a:prstClr val="black">
                    <a:tint val="75000"/>
                  </a:prstClr>
                </a:solidFill>
              </a:rPr>
              <a:pPr/>
              <a:t>15.10.2021</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372B5503-039D-4FDB-8AB0-9F75BF366CBD}"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08647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0016152-DD31-4621-9472-3737363015F4}" type="datetimeFigureOut">
              <a:rPr lang="de-DE" smtClean="0">
                <a:solidFill>
                  <a:prstClr val="black">
                    <a:tint val="75000"/>
                  </a:prstClr>
                </a:solidFill>
              </a:rPr>
              <a:pPr/>
              <a:t>15.10.2021</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72B5503-039D-4FDB-8AB0-9F75BF366CBD}"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1728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0016152-DD31-4621-9472-3737363015F4}" type="datetimeFigureOut">
              <a:rPr lang="de-DE" smtClean="0">
                <a:solidFill>
                  <a:prstClr val="black">
                    <a:tint val="75000"/>
                  </a:prstClr>
                </a:solidFill>
              </a:rPr>
              <a:pPr/>
              <a:t>15.10.2021</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372B5503-039D-4FDB-8AB0-9F75BF366CBD}"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982607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0016152-DD31-4621-9472-3737363015F4}" type="datetimeFigureOut">
              <a:rPr lang="de-DE" smtClean="0">
                <a:solidFill>
                  <a:prstClr val="black">
                    <a:tint val="75000"/>
                  </a:prstClr>
                </a:solidFill>
              </a:rPr>
              <a:pPr/>
              <a:t>15.10.2021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72B5503-039D-4FDB-8AB0-9F75BF366CBD}"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73115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0016152-DD31-4621-9472-3737363015F4}" type="datetimeFigureOut">
              <a:rPr lang="de-DE" smtClean="0">
                <a:solidFill>
                  <a:prstClr val="black">
                    <a:tint val="75000"/>
                  </a:prstClr>
                </a:solidFill>
              </a:rPr>
              <a:pPr/>
              <a:t>15.10.2021</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72B5503-039D-4FDB-8AB0-9F75BF366CBD}"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120368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0016152-DD31-4621-9472-3737363015F4}" type="datetimeFigureOut">
              <a:rPr lang="de-DE" smtClean="0">
                <a:solidFill>
                  <a:prstClr val="black">
                    <a:tint val="75000"/>
                  </a:prstClr>
                </a:solidFill>
              </a:rPr>
              <a:pPr/>
              <a:t>15.10.2021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72B5503-039D-4FDB-8AB0-9F75BF366CBD}"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52372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0016152-DD31-4621-9472-3737363015F4}" type="datetimeFigureOut">
              <a:rPr lang="de-DE" smtClean="0">
                <a:solidFill>
                  <a:prstClr val="black">
                    <a:tint val="75000"/>
                  </a:prstClr>
                </a:solidFill>
              </a:rPr>
              <a:pPr/>
              <a:t>15.10.2021</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72B5503-039D-4FDB-8AB0-9F75BF366CBD}"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1338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512760"/>
            <a:ext cx="5554960" cy="756000"/>
          </a:xfrm>
        </p:spPr>
        <p:txBody>
          <a:bodyPr/>
          <a:lstStyle/>
          <a:p>
            <a:r>
              <a:rPr lang="de-DE"/>
              <a:t>Titelmasterformat durch Klicken bearbeiten</a:t>
            </a:r>
          </a:p>
        </p:txBody>
      </p:sp>
      <p:sp>
        <p:nvSpPr>
          <p:cNvPr id="7" name="Textplatzhalter 6"/>
          <p:cNvSpPr>
            <a:spLocks noGrp="1"/>
          </p:cNvSpPr>
          <p:nvPr>
            <p:ph type="body" sz="quarter" idx="13"/>
          </p:nvPr>
        </p:nvSpPr>
        <p:spPr>
          <a:xfrm>
            <a:off x="467544" y="1557338"/>
            <a:ext cx="8281169" cy="431993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5"/>
          </p:nvPr>
        </p:nvSpPr>
        <p:spPr>
          <a:xfrm>
            <a:off x="1692275" y="6356350"/>
            <a:ext cx="4895850" cy="365125"/>
          </a:xfrm>
          <a:prstGeom prst="rect">
            <a:avLst/>
          </a:prstGeom>
        </p:spPr>
        <p:txBody>
          <a:bodyPr/>
          <a:lstStyle>
            <a:lvl1pPr>
              <a:defRPr/>
            </a:lvl1pPr>
          </a:lstStyle>
          <a:p>
            <a:pPr>
              <a:defRPr/>
            </a:pPr>
            <a:endParaRPr lang="de-DE">
              <a:solidFill>
                <a:srgbClr val="000000">
                  <a:tint val="75000"/>
                </a:srgbClr>
              </a:solidFill>
            </a:endParaRPr>
          </a:p>
        </p:txBody>
      </p:sp>
      <p:sp>
        <p:nvSpPr>
          <p:cNvPr id="6" name="Foliennummernplatzhalter 5"/>
          <p:cNvSpPr>
            <a:spLocks noGrp="1"/>
          </p:cNvSpPr>
          <p:nvPr>
            <p:ph type="sldNum" sz="quarter" idx="16"/>
          </p:nvPr>
        </p:nvSpPr>
        <p:spPr>
          <a:xfrm>
            <a:off x="6732588" y="6356350"/>
            <a:ext cx="623887" cy="365125"/>
          </a:xfrm>
          <a:prstGeom prst="rect">
            <a:avLst/>
          </a:prstGeom>
        </p:spPr>
        <p:txBody>
          <a:bodyPr/>
          <a:lstStyle>
            <a:lvl1pPr>
              <a:defRPr/>
            </a:lvl1pPr>
          </a:lstStyle>
          <a:p>
            <a:pPr>
              <a:defRPr/>
            </a:pPr>
            <a:fld id="{66C4CF0F-3A8F-497C-88FA-AA56C18BDE29}" type="slidenum">
              <a:rPr lang="de-DE">
                <a:solidFill>
                  <a:srgbClr val="000000">
                    <a:tint val="75000"/>
                  </a:srgbClr>
                </a:solidFill>
              </a:rPr>
              <a:pPr>
                <a:defRPr/>
              </a:pPr>
              <a:t>‹Nr.›</a:t>
            </a:fld>
            <a:endParaRPr lang="de-DE">
              <a:solidFill>
                <a:srgbClr val="000000">
                  <a:tint val="75000"/>
                </a:srgbClr>
              </a:solidFill>
            </a:endParaRPr>
          </a:p>
        </p:txBody>
      </p:sp>
    </p:spTree>
    <p:extLst>
      <p:ext uri="{BB962C8B-B14F-4D97-AF65-F5344CB8AC3E}">
        <p14:creationId xmlns:p14="http://schemas.microsoft.com/office/powerpoint/2010/main" val="256550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512760"/>
            <a:ext cx="5554960" cy="756000"/>
          </a:xfrm>
        </p:spPr>
        <p:txBody>
          <a:bodyPr/>
          <a:lstStyle/>
          <a:p>
            <a:r>
              <a:rPr lang="de-DE"/>
              <a:t>Titelmasterformat durch Klicken bearbeiten</a:t>
            </a:r>
          </a:p>
        </p:txBody>
      </p:sp>
      <p:sp>
        <p:nvSpPr>
          <p:cNvPr id="7" name="Textplatzhalter 6"/>
          <p:cNvSpPr>
            <a:spLocks noGrp="1"/>
          </p:cNvSpPr>
          <p:nvPr>
            <p:ph type="body" sz="quarter" idx="13"/>
          </p:nvPr>
        </p:nvSpPr>
        <p:spPr>
          <a:xfrm>
            <a:off x="467544" y="1557338"/>
            <a:ext cx="8281169" cy="431993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5"/>
          </p:nvPr>
        </p:nvSpPr>
        <p:spPr>
          <a:xfrm>
            <a:off x="1692275" y="6356350"/>
            <a:ext cx="4895850" cy="365125"/>
          </a:xfrm>
          <a:prstGeom prst="rect">
            <a:avLst/>
          </a:prstGeom>
        </p:spPr>
        <p:txBody>
          <a:bodyPr/>
          <a:lstStyle>
            <a:lvl1pPr>
              <a:defRPr/>
            </a:lvl1pPr>
          </a:lstStyle>
          <a:p>
            <a:pPr>
              <a:defRPr/>
            </a:pPr>
            <a:endParaRPr lang="de-DE">
              <a:solidFill>
                <a:srgbClr val="000000">
                  <a:tint val="75000"/>
                </a:srgbClr>
              </a:solidFill>
            </a:endParaRPr>
          </a:p>
        </p:txBody>
      </p:sp>
      <p:sp>
        <p:nvSpPr>
          <p:cNvPr id="6" name="Foliennummernplatzhalter 5"/>
          <p:cNvSpPr>
            <a:spLocks noGrp="1"/>
          </p:cNvSpPr>
          <p:nvPr>
            <p:ph type="sldNum" sz="quarter" idx="16"/>
          </p:nvPr>
        </p:nvSpPr>
        <p:spPr>
          <a:xfrm>
            <a:off x="6732588" y="6356350"/>
            <a:ext cx="623887" cy="365125"/>
          </a:xfrm>
          <a:prstGeom prst="rect">
            <a:avLst/>
          </a:prstGeom>
        </p:spPr>
        <p:txBody>
          <a:bodyPr/>
          <a:lstStyle>
            <a:lvl1pPr>
              <a:defRPr/>
            </a:lvl1pPr>
          </a:lstStyle>
          <a:p>
            <a:pPr>
              <a:defRPr/>
            </a:pPr>
            <a:fld id="{66C4CF0F-3A8F-497C-88FA-AA56C18BDE29}" type="slidenum">
              <a:rPr lang="de-DE">
                <a:solidFill>
                  <a:srgbClr val="000000">
                    <a:tint val="75000"/>
                  </a:srgbClr>
                </a:solidFill>
              </a:rPr>
              <a:pPr>
                <a:defRPr/>
              </a:pPr>
              <a:t>‹Nr.›</a:t>
            </a:fld>
            <a:endParaRPr lang="de-DE">
              <a:solidFill>
                <a:srgbClr val="000000">
                  <a:tint val="75000"/>
                </a:srgbClr>
              </a:solidFill>
            </a:endParaRPr>
          </a:p>
        </p:txBody>
      </p:sp>
    </p:spTree>
    <p:extLst>
      <p:ext uri="{BB962C8B-B14F-4D97-AF65-F5344CB8AC3E}">
        <p14:creationId xmlns:p14="http://schemas.microsoft.com/office/powerpoint/2010/main" val="123412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marL="0" indent="0">
              <a:buNone/>
              <a:defRPr sz="2400"/>
            </a:lvl1pPr>
            <a:lvl2pPr marL="457200" indent="0">
              <a:buNone/>
              <a:defRPr/>
            </a:lvl2pPr>
            <a:lvl3pPr marL="914400" indent="0">
              <a:buNone/>
              <a:defRPr/>
            </a:lvl3pPr>
            <a:lvl4pPr marL="1371600" indent="0">
              <a:buNone/>
              <a:defRPr/>
            </a:lvl4p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11"/>
          </p:nvPr>
        </p:nvSpPr>
        <p:spPr>
          <a:xfrm>
            <a:off x="1692275" y="6356350"/>
            <a:ext cx="4895850" cy="365125"/>
          </a:xfrm>
          <a:prstGeom prst="rect">
            <a:avLst/>
          </a:prstGeom>
        </p:spPr>
        <p:txBody>
          <a:bodyPr/>
          <a:lstStyle>
            <a:lvl1pPr>
              <a:defRPr/>
            </a:lvl1pPr>
          </a:lstStyle>
          <a:p>
            <a:pPr>
              <a:defRPr/>
            </a:pPr>
            <a:endParaRPr lang="de-DE">
              <a:solidFill>
                <a:srgbClr val="000000">
                  <a:tint val="75000"/>
                </a:srgbClr>
              </a:solidFill>
            </a:endParaRPr>
          </a:p>
        </p:txBody>
      </p:sp>
      <p:sp>
        <p:nvSpPr>
          <p:cNvPr id="6" name="Foliennummernplatzhalter 5"/>
          <p:cNvSpPr>
            <a:spLocks noGrp="1"/>
          </p:cNvSpPr>
          <p:nvPr>
            <p:ph type="sldNum" sz="quarter" idx="12"/>
          </p:nvPr>
        </p:nvSpPr>
        <p:spPr>
          <a:xfrm>
            <a:off x="6732588" y="6356350"/>
            <a:ext cx="623887" cy="365125"/>
          </a:xfrm>
          <a:prstGeom prst="rect">
            <a:avLst/>
          </a:prstGeom>
        </p:spPr>
        <p:txBody>
          <a:bodyPr/>
          <a:lstStyle>
            <a:lvl1pPr>
              <a:defRPr/>
            </a:lvl1pPr>
          </a:lstStyle>
          <a:p>
            <a:pPr>
              <a:defRPr/>
            </a:pPr>
            <a:fld id="{F3DE737E-1AE3-42F5-B7B8-D50A0033494E}" type="slidenum">
              <a:rPr lang="de-DE">
                <a:solidFill>
                  <a:srgbClr val="000000">
                    <a:tint val="75000"/>
                  </a:srgbClr>
                </a:solidFill>
              </a:rPr>
              <a:pPr>
                <a:defRPr/>
              </a:pPr>
              <a:t>‹Nr.›</a:t>
            </a:fld>
            <a:endParaRPr lang="de-DE">
              <a:solidFill>
                <a:srgbClr val="000000">
                  <a:tint val="75000"/>
                </a:srgbClr>
              </a:solidFill>
            </a:endParaRPr>
          </a:p>
        </p:txBody>
      </p:sp>
    </p:spTree>
    <p:extLst>
      <p:ext uri="{BB962C8B-B14F-4D97-AF65-F5344CB8AC3E}">
        <p14:creationId xmlns:p14="http://schemas.microsoft.com/office/powerpoint/2010/main" val="265198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4"/>
          <p:cNvSpPr>
            <a:spLocks noGrp="1"/>
          </p:cNvSpPr>
          <p:nvPr>
            <p:ph type="ftr" sz="quarter" idx="11"/>
          </p:nvPr>
        </p:nvSpPr>
        <p:spPr>
          <a:xfrm>
            <a:off x="1692275" y="6356350"/>
            <a:ext cx="4895850" cy="365125"/>
          </a:xfrm>
          <a:prstGeom prst="rect">
            <a:avLst/>
          </a:prstGeom>
        </p:spPr>
        <p:txBody>
          <a:bodyPr/>
          <a:lstStyle>
            <a:lvl1pPr>
              <a:defRPr/>
            </a:lvl1pPr>
          </a:lstStyle>
          <a:p>
            <a:pPr>
              <a:defRPr/>
            </a:pPr>
            <a:endParaRPr lang="de-DE">
              <a:solidFill>
                <a:srgbClr val="000000">
                  <a:tint val="75000"/>
                </a:srgbClr>
              </a:solidFill>
            </a:endParaRPr>
          </a:p>
        </p:txBody>
      </p:sp>
      <p:sp>
        <p:nvSpPr>
          <p:cNvPr id="7" name="Foliennummernplatzhalter 5"/>
          <p:cNvSpPr>
            <a:spLocks noGrp="1"/>
          </p:cNvSpPr>
          <p:nvPr>
            <p:ph type="sldNum" sz="quarter" idx="12"/>
          </p:nvPr>
        </p:nvSpPr>
        <p:spPr>
          <a:xfrm>
            <a:off x="6732588" y="6356350"/>
            <a:ext cx="623887" cy="365125"/>
          </a:xfrm>
          <a:prstGeom prst="rect">
            <a:avLst/>
          </a:prstGeom>
        </p:spPr>
        <p:txBody>
          <a:bodyPr/>
          <a:lstStyle>
            <a:lvl1pPr>
              <a:defRPr/>
            </a:lvl1pPr>
          </a:lstStyle>
          <a:p>
            <a:pPr>
              <a:defRPr/>
            </a:pPr>
            <a:fld id="{935E417B-A07B-465D-83C0-F8FC2C72D39F}" type="slidenum">
              <a:rPr lang="de-DE">
                <a:solidFill>
                  <a:srgbClr val="000000">
                    <a:tint val="75000"/>
                  </a:srgbClr>
                </a:solidFill>
              </a:rPr>
              <a:pPr>
                <a:defRPr/>
              </a:pPr>
              <a:t>‹Nr.›</a:t>
            </a:fld>
            <a:endParaRPr lang="de-DE">
              <a:solidFill>
                <a:srgbClr val="000000">
                  <a:tint val="75000"/>
                </a:srgbClr>
              </a:solidFill>
            </a:endParaRPr>
          </a:p>
        </p:txBody>
      </p:sp>
    </p:spTree>
    <p:extLst>
      <p:ext uri="{BB962C8B-B14F-4D97-AF65-F5344CB8AC3E}">
        <p14:creationId xmlns:p14="http://schemas.microsoft.com/office/powerpoint/2010/main" val="426051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Fußzeilenplatzhalter 4"/>
          <p:cNvSpPr>
            <a:spLocks noGrp="1"/>
          </p:cNvSpPr>
          <p:nvPr>
            <p:ph type="ftr" sz="quarter" idx="11"/>
          </p:nvPr>
        </p:nvSpPr>
        <p:spPr>
          <a:xfrm>
            <a:off x="1692275" y="6356350"/>
            <a:ext cx="4895850" cy="365125"/>
          </a:xfrm>
          <a:prstGeom prst="rect">
            <a:avLst/>
          </a:prstGeom>
        </p:spPr>
        <p:txBody>
          <a:bodyPr/>
          <a:lstStyle>
            <a:lvl1pPr>
              <a:defRPr/>
            </a:lvl1pPr>
          </a:lstStyle>
          <a:p>
            <a:pPr>
              <a:defRPr/>
            </a:pPr>
            <a:endParaRPr lang="de-DE">
              <a:solidFill>
                <a:srgbClr val="000000">
                  <a:tint val="75000"/>
                </a:srgbClr>
              </a:solidFill>
            </a:endParaRPr>
          </a:p>
        </p:txBody>
      </p:sp>
      <p:sp>
        <p:nvSpPr>
          <p:cNvPr id="5" name="Foliennummernplatzhalter 5"/>
          <p:cNvSpPr>
            <a:spLocks noGrp="1"/>
          </p:cNvSpPr>
          <p:nvPr>
            <p:ph type="sldNum" sz="quarter" idx="12"/>
          </p:nvPr>
        </p:nvSpPr>
        <p:spPr>
          <a:xfrm>
            <a:off x="6732588" y="6356350"/>
            <a:ext cx="623887" cy="365125"/>
          </a:xfrm>
          <a:prstGeom prst="rect">
            <a:avLst/>
          </a:prstGeom>
        </p:spPr>
        <p:txBody>
          <a:bodyPr/>
          <a:lstStyle>
            <a:lvl1pPr>
              <a:defRPr/>
            </a:lvl1pPr>
          </a:lstStyle>
          <a:p>
            <a:pPr>
              <a:defRPr/>
            </a:pPr>
            <a:fld id="{1F87E4E5-944A-48A6-AD6B-63E5B8E027A6}" type="slidenum">
              <a:rPr lang="de-DE">
                <a:solidFill>
                  <a:srgbClr val="000000">
                    <a:tint val="75000"/>
                  </a:srgbClr>
                </a:solidFill>
              </a:rPr>
              <a:pPr>
                <a:defRPr/>
              </a:pPr>
              <a:t>‹Nr.›</a:t>
            </a:fld>
            <a:endParaRPr lang="de-DE">
              <a:solidFill>
                <a:srgbClr val="000000">
                  <a:tint val="75000"/>
                </a:srgbClr>
              </a:solidFill>
            </a:endParaRPr>
          </a:p>
        </p:txBody>
      </p:sp>
    </p:spTree>
    <p:extLst>
      <p:ext uri="{BB962C8B-B14F-4D97-AF65-F5344CB8AC3E}">
        <p14:creationId xmlns:p14="http://schemas.microsoft.com/office/powerpoint/2010/main" val="34588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4"/>
          <p:cNvSpPr>
            <a:spLocks noGrp="1"/>
          </p:cNvSpPr>
          <p:nvPr>
            <p:ph type="ftr" sz="quarter" idx="11"/>
          </p:nvPr>
        </p:nvSpPr>
        <p:spPr>
          <a:xfrm>
            <a:off x="1692275" y="6356350"/>
            <a:ext cx="4895850" cy="365125"/>
          </a:xfrm>
          <a:prstGeom prst="rect">
            <a:avLst/>
          </a:prstGeom>
        </p:spPr>
        <p:txBody>
          <a:bodyPr/>
          <a:lstStyle>
            <a:lvl1pPr>
              <a:defRPr/>
            </a:lvl1pPr>
          </a:lstStyle>
          <a:p>
            <a:pPr>
              <a:defRPr/>
            </a:pPr>
            <a:endParaRPr lang="de-DE">
              <a:solidFill>
                <a:srgbClr val="000000">
                  <a:tint val="75000"/>
                </a:srgbClr>
              </a:solidFill>
            </a:endParaRPr>
          </a:p>
        </p:txBody>
      </p:sp>
      <p:sp>
        <p:nvSpPr>
          <p:cNvPr id="4" name="Foliennummernplatzhalter 5"/>
          <p:cNvSpPr>
            <a:spLocks noGrp="1"/>
          </p:cNvSpPr>
          <p:nvPr>
            <p:ph type="sldNum" sz="quarter" idx="12"/>
          </p:nvPr>
        </p:nvSpPr>
        <p:spPr>
          <a:xfrm>
            <a:off x="6732588" y="6356350"/>
            <a:ext cx="623887" cy="365125"/>
          </a:xfrm>
          <a:prstGeom prst="rect">
            <a:avLst/>
          </a:prstGeom>
        </p:spPr>
        <p:txBody>
          <a:bodyPr/>
          <a:lstStyle>
            <a:lvl1pPr>
              <a:defRPr/>
            </a:lvl1pPr>
          </a:lstStyle>
          <a:p>
            <a:pPr>
              <a:defRPr/>
            </a:pPr>
            <a:fld id="{28836B0F-C10F-4363-B9D8-A10DB3B67E54}" type="slidenum">
              <a:rPr lang="de-DE">
                <a:solidFill>
                  <a:srgbClr val="000000">
                    <a:tint val="75000"/>
                  </a:srgbClr>
                </a:solidFill>
              </a:rPr>
              <a:pPr>
                <a:defRPr/>
              </a:pPr>
              <a:t>‹Nr.›</a:t>
            </a:fld>
            <a:endParaRPr lang="de-DE">
              <a:solidFill>
                <a:srgbClr val="000000">
                  <a:tint val="75000"/>
                </a:srgbClr>
              </a:solidFill>
            </a:endParaRPr>
          </a:p>
        </p:txBody>
      </p:sp>
    </p:spTree>
    <p:extLst>
      <p:ext uri="{BB962C8B-B14F-4D97-AF65-F5344CB8AC3E}">
        <p14:creationId xmlns:p14="http://schemas.microsoft.com/office/powerpoint/2010/main" val="173538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7544"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467544" y="476672"/>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46754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Fußzeilenplatzhalter 4"/>
          <p:cNvSpPr>
            <a:spLocks noGrp="1"/>
          </p:cNvSpPr>
          <p:nvPr>
            <p:ph type="ftr" sz="quarter" idx="11"/>
          </p:nvPr>
        </p:nvSpPr>
        <p:spPr>
          <a:xfrm>
            <a:off x="1692275" y="6356350"/>
            <a:ext cx="4895850" cy="365125"/>
          </a:xfrm>
          <a:prstGeom prst="rect">
            <a:avLst/>
          </a:prstGeom>
        </p:spPr>
        <p:txBody>
          <a:bodyPr/>
          <a:lstStyle>
            <a:lvl1pPr>
              <a:defRPr/>
            </a:lvl1pPr>
          </a:lstStyle>
          <a:p>
            <a:pPr>
              <a:defRPr/>
            </a:pPr>
            <a:endParaRPr lang="de-DE">
              <a:solidFill>
                <a:srgbClr val="000000">
                  <a:tint val="75000"/>
                </a:srgbClr>
              </a:solidFill>
            </a:endParaRPr>
          </a:p>
        </p:txBody>
      </p:sp>
      <p:sp>
        <p:nvSpPr>
          <p:cNvPr id="7" name="Foliennummernplatzhalter 5"/>
          <p:cNvSpPr>
            <a:spLocks noGrp="1"/>
          </p:cNvSpPr>
          <p:nvPr>
            <p:ph type="sldNum" sz="quarter" idx="12"/>
          </p:nvPr>
        </p:nvSpPr>
        <p:spPr>
          <a:xfrm>
            <a:off x="6732588" y="6356350"/>
            <a:ext cx="623887" cy="365125"/>
          </a:xfrm>
          <a:prstGeom prst="rect">
            <a:avLst/>
          </a:prstGeom>
        </p:spPr>
        <p:txBody>
          <a:bodyPr/>
          <a:lstStyle>
            <a:lvl1pPr>
              <a:defRPr/>
            </a:lvl1pPr>
          </a:lstStyle>
          <a:p>
            <a:pPr>
              <a:defRPr/>
            </a:pPr>
            <a:fld id="{47B31B2B-BE8C-4CDF-90FE-D2228E993595}" type="slidenum">
              <a:rPr lang="de-DE">
                <a:solidFill>
                  <a:srgbClr val="000000">
                    <a:tint val="75000"/>
                  </a:srgbClr>
                </a:solidFill>
              </a:rPr>
              <a:pPr>
                <a:defRPr/>
              </a:pPr>
              <a:t>‹Nr.›</a:t>
            </a:fld>
            <a:endParaRPr lang="de-DE">
              <a:solidFill>
                <a:srgbClr val="000000">
                  <a:tint val="75000"/>
                </a:srgbClr>
              </a:solidFill>
            </a:endParaRPr>
          </a:p>
        </p:txBody>
      </p:sp>
    </p:spTree>
    <p:extLst>
      <p:ext uri="{BB962C8B-B14F-4D97-AF65-F5344CB8AC3E}">
        <p14:creationId xmlns:p14="http://schemas.microsoft.com/office/powerpoint/2010/main" val="138379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0016152-DD31-4621-9472-3737363015F4}" type="datetimeFigureOut">
              <a:rPr lang="de-DE" smtClean="0">
                <a:solidFill>
                  <a:prstClr val="black">
                    <a:tint val="75000"/>
                  </a:prstClr>
                </a:solidFill>
              </a:rPr>
              <a:pPr/>
              <a:t>15.10.2021</a:t>
            </a:fld>
            <a:endParaRPr lang="de-DE" dirty="0">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72B5503-039D-4FDB-8AB0-9F75BF366CBD}" type="slidenum">
              <a:rPr lang="de-DE" smtClean="0">
                <a:solidFill>
                  <a:prstClr val="black">
                    <a:tint val="75000"/>
                  </a:prstClr>
                </a:solidFill>
              </a:rPr>
              <a:pPr/>
              <a:t>‹Nr.›</a:t>
            </a:fld>
            <a:endParaRPr lang="de-DE">
              <a:solidFill>
                <a:prstClr val="black">
                  <a:tint val="75000"/>
                </a:prstClr>
              </a:solidFill>
            </a:endParaRPr>
          </a:p>
        </p:txBody>
      </p:sp>
      <p:grpSp>
        <p:nvGrpSpPr>
          <p:cNvPr id="7" name="Group 4"/>
          <p:cNvGrpSpPr>
            <a:grpSpLocks noChangeAspect="1"/>
          </p:cNvGrpSpPr>
          <p:nvPr userDrawn="1"/>
        </p:nvGrpSpPr>
        <p:grpSpPr bwMode="auto">
          <a:xfrm>
            <a:off x="0" y="3175"/>
            <a:ext cx="9144000" cy="6858000"/>
            <a:chOff x="0" y="2"/>
            <a:chExt cx="5760" cy="4320"/>
          </a:xfrm>
        </p:grpSpPr>
        <p:sp>
          <p:nvSpPr>
            <p:cNvPr id="8" name="AutoShape 3"/>
            <p:cNvSpPr>
              <a:spLocks noChangeAspect="1" noChangeArrowheads="1" noTextEdit="1"/>
            </p:cNvSpPr>
            <p:nvPr userDrawn="1"/>
          </p:nvSpPr>
          <p:spPr bwMode="auto">
            <a:xfrm>
              <a:off x="0" y="2"/>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Rectangle 5"/>
            <p:cNvSpPr>
              <a:spLocks noChangeArrowheads="1"/>
            </p:cNvSpPr>
            <p:nvPr userDrawn="1"/>
          </p:nvSpPr>
          <p:spPr bwMode="auto">
            <a:xfrm>
              <a:off x="-1" y="1"/>
              <a:ext cx="5760" cy="4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30"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86" y="325"/>
              <a:ext cx="169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19" y="3750"/>
              <a:ext cx="362"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4152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noFill/>
        </p:spPr>
        <p:txBody>
          <a:bodyPr/>
          <a:lstStyle/>
          <a:p>
            <a:r>
              <a:rPr lang="de-DE"/>
              <a:t>Titelmasterformat durch Klicken bearbeiten</a:t>
            </a:r>
          </a:p>
        </p:txBody>
      </p:sp>
      <p:sp>
        <p:nvSpPr>
          <p:cNvPr id="3" name="Inhaltsplatzhalter 2"/>
          <p:cNvSpPr>
            <a:spLocks noGrp="1"/>
          </p:cNvSpPr>
          <p:nvPr>
            <p:ph idx="1"/>
          </p:nvPr>
        </p:nvSpPr>
        <p:spPr>
          <a:noFill/>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Untertitel 2"/>
          <p:cNvSpPr>
            <a:spLocks noGrp="1"/>
          </p:cNvSpPr>
          <p:nvPr>
            <p:ph type="subTitle" idx="13"/>
          </p:nvPr>
        </p:nvSpPr>
        <p:spPr>
          <a:xfrm>
            <a:off x="1371600" y="3886200"/>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pic>
        <p:nvPicPr>
          <p:cNvPr id="20"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8587" t="86354" r="4300" b="1537"/>
          <a:stretch/>
        </p:blipFill>
        <p:spPr bwMode="auto">
          <a:xfrm>
            <a:off x="8100392" y="5925312"/>
            <a:ext cx="650416" cy="830461"/>
          </a:xfrm>
          <a:prstGeom prst="rect">
            <a:avLst/>
          </a:prstGeom>
          <a:noFill/>
          <a:ln>
            <a:noFill/>
          </a:ln>
          <a:effectLst/>
        </p:spPr>
      </p:pic>
      <p:sp>
        <p:nvSpPr>
          <p:cNvPr id="7" name="Textfeld 6"/>
          <p:cNvSpPr txBox="1"/>
          <p:nvPr userDrawn="1"/>
        </p:nvSpPr>
        <p:spPr>
          <a:xfrm>
            <a:off x="364051" y="6262666"/>
            <a:ext cx="2304256" cy="538609"/>
          </a:xfrm>
          <a:prstGeom prst="rect">
            <a:avLst/>
          </a:prstGeom>
          <a:noFill/>
        </p:spPr>
        <p:txBody>
          <a:bodyPr wrap="square" rtlCol="0">
            <a:spAutoFit/>
          </a:bodyPr>
          <a:lstStyle/>
          <a:p>
            <a:r>
              <a:rPr lang="de-DE" sz="2000" b="1" dirty="0">
                <a:solidFill>
                  <a:prstClr val="black"/>
                </a:solidFill>
                <a:latin typeface="Arial Narrow" panose="020B0606020202030204" pitchFamily="34" charset="0"/>
                <a:cs typeface="Aharoni" panose="02010803020104030203" pitchFamily="2" charset="-79"/>
              </a:rPr>
              <a:t>Gesa</a:t>
            </a:r>
            <a:endParaRPr lang="de-DE" sz="800" dirty="0">
              <a:solidFill>
                <a:prstClr val="black"/>
              </a:solidFill>
              <a:latin typeface="Arial Narrow" panose="020B0606020202030204" pitchFamily="34" charset="0"/>
              <a:cs typeface="Aharoni" panose="02010803020104030203" pitchFamily="2" charset="-79"/>
            </a:endParaRPr>
          </a:p>
          <a:p>
            <a:r>
              <a:rPr lang="de-DE" sz="800" dirty="0">
                <a:solidFill>
                  <a:prstClr val="black"/>
                </a:solidFill>
                <a:latin typeface="Arial Narrow" panose="020B0606020202030204" pitchFamily="34" charset="0"/>
                <a:cs typeface="Aharoni" panose="02010803020104030203" pitchFamily="2" charset="-79"/>
              </a:rPr>
              <a:t>Gesund uns selbstbestimmt altern</a:t>
            </a:r>
          </a:p>
        </p:txBody>
      </p:sp>
    </p:spTree>
    <p:extLst>
      <p:ext uri="{BB962C8B-B14F-4D97-AF65-F5344CB8AC3E}">
        <p14:creationId xmlns:p14="http://schemas.microsoft.com/office/powerpoint/2010/main" val="390430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512763"/>
            <a:ext cx="55546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0" rIns="91440" bIns="0" numCol="1" anchor="ctr"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457200" y="1600200"/>
            <a:ext cx="8229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p:txBody>
      </p:sp>
      <p:pic>
        <p:nvPicPr>
          <p:cNvPr id="1031" name="Grafik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11863" y="511175"/>
            <a:ext cx="26892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Grafik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126413" y="5949950"/>
            <a:ext cx="5746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p:nvPr/>
        </p:nvSpPr>
        <p:spPr>
          <a:xfrm>
            <a:off x="364051" y="6262666"/>
            <a:ext cx="2304256" cy="492443"/>
          </a:xfrm>
          <a:prstGeom prst="rect">
            <a:avLst/>
          </a:prstGeom>
          <a:noFill/>
        </p:spPr>
        <p:txBody>
          <a:bodyPr wrap="square" rtlCol="0">
            <a:spAutoFit/>
          </a:bodyPr>
          <a:lstStyle/>
          <a:p>
            <a:r>
              <a:rPr lang="de-DE" sz="1800" b="1" dirty="0">
                <a:solidFill>
                  <a:prstClr val="black"/>
                </a:solidFill>
                <a:latin typeface="Arial Narrow" panose="020B0606020202030204" pitchFamily="34" charset="0"/>
                <a:cs typeface="Aharoni" panose="02010803020104030203" pitchFamily="2" charset="-79"/>
              </a:rPr>
              <a:t>Hilfen</a:t>
            </a:r>
            <a:r>
              <a:rPr lang="de-DE" sz="1800" b="1" baseline="0" dirty="0">
                <a:solidFill>
                  <a:prstClr val="black"/>
                </a:solidFill>
                <a:latin typeface="Arial Narrow" panose="020B0606020202030204" pitchFamily="34" charset="0"/>
                <a:cs typeface="Aharoni" panose="02010803020104030203" pitchFamily="2" charset="-79"/>
              </a:rPr>
              <a:t> im Alter</a:t>
            </a:r>
            <a:endParaRPr lang="de-DE" sz="800" dirty="0">
              <a:solidFill>
                <a:prstClr val="black"/>
              </a:solidFill>
              <a:latin typeface="Arial Narrow" panose="020B0606020202030204" pitchFamily="34" charset="0"/>
              <a:cs typeface="Aharoni" panose="02010803020104030203" pitchFamily="2" charset="-79"/>
            </a:endParaRPr>
          </a:p>
          <a:p>
            <a:r>
              <a:rPr lang="de-DE" sz="800" dirty="0">
                <a:solidFill>
                  <a:prstClr val="black"/>
                </a:solidFill>
                <a:latin typeface="Arial Narrow" panose="020B0606020202030204" pitchFamily="34" charset="0"/>
                <a:cs typeface="Aharoni" panose="02010803020104030203" pitchFamily="2" charset="-79"/>
              </a:rPr>
              <a:t>Projekt</a:t>
            </a:r>
            <a:r>
              <a:rPr lang="de-DE" sz="800" baseline="0" dirty="0">
                <a:solidFill>
                  <a:prstClr val="black"/>
                </a:solidFill>
                <a:latin typeface="Arial Narrow" panose="020B0606020202030204" pitchFamily="34" charset="0"/>
                <a:cs typeface="Aharoni" panose="02010803020104030203" pitchFamily="2" charset="-79"/>
              </a:rPr>
              <a:t> Gesundheitsförderung</a:t>
            </a:r>
            <a:endParaRPr lang="de-DE" sz="800" dirty="0">
              <a:solidFill>
                <a:prstClr val="black"/>
              </a:solidFill>
              <a:latin typeface="Arial Narrow" panose="020B0606020202030204" pitchFamily="34" charset="0"/>
              <a:cs typeface="Aharoni" panose="02010803020104030203" pitchFamily="2" charset="-79"/>
            </a:endParaRPr>
          </a:p>
        </p:txBody>
      </p:sp>
    </p:spTree>
    <p:extLst>
      <p:ext uri="{BB962C8B-B14F-4D97-AF65-F5344CB8AC3E}">
        <p14:creationId xmlns:p14="http://schemas.microsoft.com/office/powerpoint/2010/main" val="2139352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rtl="0" eaLnBrk="0" fontAlgn="base" hangingPunct="0">
        <a:spcBef>
          <a:spcPct val="0"/>
        </a:spcBef>
        <a:spcAft>
          <a:spcPct val="0"/>
        </a:spcAft>
        <a:defRPr sz="2400" kern="12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charset="0"/>
        </a:defRPr>
      </a:lvl2pPr>
      <a:lvl3pPr algn="l" rtl="0" eaLnBrk="0" fontAlgn="base" hangingPunct="0">
        <a:spcBef>
          <a:spcPct val="0"/>
        </a:spcBef>
        <a:spcAft>
          <a:spcPct val="0"/>
        </a:spcAft>
        <a:defRPr sz="2400">
          <a:solidFill>
            <a:schemeClr val="tx1"/>
          </a:solidFill>
          <a:latin typeface="Arial" charset="0"/>
        </a:defRPr>
      </a:lvl3pPr>
      <a:lvl4pPr algn="l" rtl="0" eaLnBrk="0" fontAlgn="base" hangingPunct="0">
        <a:spcBef>
          <a:spcPct val="0"/>
        </a:spcBef>
        <a:spcAft>
          <a:spcPct val="0"/>
        </a:spcAft>
        <a:defRPr sz="2400">
          <a:solidFill>
            <a:schemeClr val="tx1"/>
          </a:solidFill>
          <a:latin typeface="Arial" charset="0"/>
        </a:defRPr>
      </a:lvl4pPr>
      <a:lvl5pPr algn="l" rtl="0" eaLnBrk="0" fontAlgn="base" hangingPunct="0">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chemeClr val="tx1"/>
          </a:solidFill>
          <a:latin typeface="Arial" charset="0"/>
        </a:defRPr>
      </a:lvl6pPr>
      <a:lvl7pPr marL="914400" algn="l" rtl="0" fontAlgn="base">
        <a:spcBef>
          <a:spcPct val="0"/>
        </a:spcBef>
        <a:spcAft>
          <a:spcPct val="0"/>
        </a:spcAft>
        <a:defRPr sz="2400">
          <a:solidFill>
            <a:schemeClr val="tx1"/>
          </a:solidFill>
          <a:latin typeface="Arial" charset="0"/>
        </a:defRPr>
      </a:lvl7pPr>
      <a:lvl8pPr marL="1371600" algn="l" rtl="0" fontAlgn="base">
        <a:spcBef>
          <a:spcPct val="0"/>
        </a:spcBef>
        <a:spcAft>
          <a:spcPct val="0"/>
        </a:spcAft>
        <a:defRPr sz="2400">
          <a:solidFill>
            <a:schemeClr val="tx1"/>
          </a:solidFill>
          <a:latin typeface="Arial" charset="0"/>
        </a:defRPr>
      </a:lvl8pPr>
      <a:lvl9pPr marL="1828800" algn="l" rtl="0" fontAlgn="base">
        <a:spcBef>
          <a:spcPct val="0"/>
        </a:spcBef>
        <a:spcAft>
          <a:spcPct val="0"/>
        </a:spcAft>
        <a:defRPr sz="2400">
          <a:solidFill>
            <a:schemeClr val="tx1"/>
          </a:solidFill>
          <a:latin typeface="Arial" charset="0"/>
        </a:defRPr>
      </a:lvl9pPr>
    </p:titleStyle>
    <p:bodyStyle>
      <a:lvl1pPr marL="457200" indent="-457200" algn="l" rtl="0" eaLnBrk="0" fontAlgn="base" hangingPunct="0">
        <a:spcBef>
          <a:spcPct val="20000"/>
        </a:spcBef>
        <a:spcAft>
          <a:spcPct val="0"/>
        </a:spcAft>
        <a:buClr>
          <a:srgbClr val="FF0000"/>
        </a:buClr>
        <a:buSzPct val="100000"/>
        <a:buFont typeface="Webdings" pitchFamily="18" charset="2"/>
        <a:buChar char=""/>
        <a:defRPr sz="2800" kern="1200">
          <a:solidFill>
            <a:schemeClr val="tx1"/>
          </a:solidFill>
          <a:latin typeface="+mn-lt"/>
          <a:ea typeface="+mn-ea"/>
          <a:cs typeface="+mn-cs"/>
        </a:defRPr>
      </a:lvl1pPr>
      <a:lvl2pPr marL="742950" indent="-358775" algn="l" rtl="0" eaLnBrk="0" fontAlgn="base" hangingPunct="0">
        <a:spcBef>
          <a:spcPct val="20000"/>
        </a:spcBef>
        <a:spcAft>
          <a:spcPct val="0"/>
        </a:spcAft>
        <a:buClr>
          <a:srgbClr val="FF0000"/>
        </a:buClr>
        <a:buFont typeface="Webdings" pitchFamily="18" charset="2"/>
        <a:buChar char=""/>
        <a:defRPr sz="2400" kern="1200">
          <a:solidFill>
            <a:schemeClr val="tx1"/>
          </a:solidFill>
          <a:latin typeface="+mn-lt"/>
          <a:ea typeface="+mn-ea"/>
          <a:cs typeface="+mn-cs"/>
        </a:defRPr>
      </a:lvl2pPr>
      <a:lvl3pPr marL="1143000" indent="-287338" algn="l" rtl="0" eaLnBrk="0" fontAlgn="base" hangingPunct="0">
        <a:spcBef>
          <a:spcPct val="20000"/>
        </a:spcBef>
        <a:spcAft>
          <a:spcPct val="0"/>
        </a:spcAft>
        <a:buClr>
          <a:srgbClr val="FF0000"/>
        </a:buClr>
        <a:buFont typeface="Webdings" pitchFamily="18" charset="2"/>
        <a:buChar char=""/>
        <a:defRPr sz="2000" kern="1200">
          <a:solidFill>
            <a:schemeClr val="tx1"/>
          </a:solidFill>
          <a:latin typeface="+mn-lt"/>
          <a:ea typeface="+mn-ea"/>
          <a:cs typeface="+mn-cs"/>
        </a:defRPr>
      </a:lvl3pPr>
      <a:lvl4pPr marL="1600200" indent="-287338" algn="l" rtl="0" eaLnBrk="0" fontAlgn="base" hangingPunct="0">
        <a:spcBef>
          <a:spcPct val="20000"/>
        </a:spcBef>
        <a:spcAft>
          <a:spcPct val="0"/>
        </a:spcAft>
        <a:buClr>
          <a:srgbClr val="FF0000"/>
        </a:buClr>
        <a:buFont typeface="Courier New" pitchFamily="49" charset="0"/>
        <a:buChar char="o"/>
        <a:defRPr sz="2000" kern="1200">
          <a:solidFill>
            <a:schemeClr val="tx1"/>
          </a:solidFill>
          <a:latin typeface="+mn-lt"/>
          <a:ea typeface="+mn-ea"/>
          <a:cs typeface="+mn-cs"/>
        </a:defRPr>
      </a:lvl4pPr>
      <a:lvl5pPr marL="18288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16152-DD31-4621-9472-3737363015F4}" type="datetimeFigureOut">
              <a:rPr lang="de-DE" smtClean="0">
                <a:solidFill>
                  <a:prstClr val="black">
                    <a:tint val="75000"/>
                  </a:prstClr>
                </a:solidFill>
              </a:rPr>
              <a:pPr/>
              <a:t>15.10.2021</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B5503-039D-4FDB-8AB0-9F75BF366CBD}"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04872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0" r:id="rId12"/>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vimeo.com/2417604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485" y="1484784"/>
            <a:ext cx="9437240" cy="1298575"/>
          </a:xfrm>
          <a:solidFill>
            <a:schemeClr val="bg1">
              <a:lumMod val="65000"/>
            </a:schemeClr>
          </a:solidFill>
        </p:spPr>
        <p:txBody>
          <a:bodyPr>
            <a:normAutofit fontScale="90000"/>
          </a:bodyPr>
          <a:lstStyle/>
          <a:p>
            <a:pPr algn="ctr"/>
            <a:r>
              <a:rPr lang="de-DE" sz="4000" dirty="0">
                <a:solidFill>
                  <a:srgbClr val="FFFFFF"/>
                </a:solidFill>
              </a:rPr>
              <a:t>„Gesundheitsfördernde Maßnahmen im Hausbesuch“</a:t>
            </a:r>
            <a:endParaRPr lang="de-DE" sz="4400" dirty="0">
              <a:solidFill>
                <a:srgbClr val="FFFFFF"/>
              </a:solidFill>
            </a:endParaRPr>
          </a:p>
        </p:txBody>
      </p:sp>
      <p:sp>
        <p:nvSpPr>
          <p:cNvPr id="9" name="Textfeld 8"/>
          <p:cNvSpPr txBox="1"/>
          <p:nvPr/>
        </p:nvSpPr>
        <p:spPr>
          <a:xfrm>
            <a:off x="982597" y="6309320"/>
            <a:ext cx="6497228" cy="369332"/>
          </a:xfrm>
          <a:prstGeom prst="rect">
            <a:avLst/>
          </a:prstGeom>
          <a:noFill/>
        </p:spPr>
        <p:txBody>
          <a:bodyPr wrap="none" rtlCol="0">
            <a:spAutoFit/>
          </a:bodyPr>
          <a:lstStyle/>
          <a:p>
            <a:pPr algn="ctr"/>
            <a:r>
              <a:rPr lang="de-DE" dirty="0">
                <a:solidFill>
                  <a:schemeClr val="tx2">
                    <a:lumMod val="75000"/>
                  </a:schemeClr>
                </a:solidFill>
              </a:rPr>
              <a:t>Online-Einführungskurs in der Org. Nachbarschaftshilfe, 15.10.2021</a:t>
            </a:r>
          </a:p>
        </p:txBody>
      </p:sp>
      <p:pic>
        <p:nvPicPr>
          <p:cNvPr id="3" name="Grafik 2"/>
          <p:cNvPicPr>
            <a:picLocks noChangeAspect="1"/>
          </p:cNvPicPr>
          <p:nvPr/>
        </p:nvPicPr>
        <p:blipFill>
          <a:blip r:embed="rId3"/>
          <a:stretch>
            <a:fillRect/>
          </a:stretch>
        </p:blipFill>
        <p:spPr>
          <a:xfrm>
            <a:off x="2222803" y="2636912"/>
            <a:ext cx="5044603" cy="3339822"/>
          </a:xfrm>
          <a:prstGeom prst="rect">
            <a:avLst/>
          </a:prstGeom>
        </p:spPr>
      </p:pic>
    </p:spTree>
    <p:extLst>
      <p:ext uri="{BB962C8B-B14F-4D97-AF65-F5344CB8AC3E}">
        <p14:creationId xmlns:p14="http://schemas.microsoft.com/office/powerpoint/2010/main" val="2889341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Muskulatur im Alter</a:t>
            </a:r>
          </a:p>
        </p:txBody>
      </p:sp>
      <p:sp>
        <p:nvSpPr>
          <p:cNvPr id="3" name="Inhaltsplatzhalter 2"/>
          <p:cNvSpPr>
            <a:spLocks noGrp="1"/>
          </p:cNvSpPr>
          <p:nvPr>
            <p:ph idx="1"/>
          </p:nvPr>
        </p:nvSpPr>
        <p:spPr/>
        <p:txBody>
          <a:bodyPr>
            <a:normAutofit/>
          </a:bodyPr>
          <a:lstStyle/>
          <a:p>
            <a:pPr marL="342900" indent="-342900">
              <a:buFont typeface="Wingdings" panose="05000000000000000000" pitchFamily="2" charset="2"/>
              <a:buChar char="§"/>
            </a:pPr>
            <a:r>
              <a:rPr lang="de-DE" dirty="0"/>
              <a:t>Testosteronproduktion sinkt</a:t>
            </a:r>
          </a:p>
          <a:p>
            <a:pPr marL="342900" indent="-342900">
              <a:buFont typeface="Wingdings" panose="05000000000000000000" pitchFamily="2" charset="2"/>
              <a:buChar char="§"/>
            </a:pPr>
            <a:r>
              <a:rPr lang="de-DE" dirty="0"/>
              <a:t>Muskulatur wird schlaffer</a:t>
            </a:r>
          </a:p>
          <a:p>
            <a:pPr marL="342900" indent="-342900">
              <a:buFont typeface="Wingdings" panose="05000000000000000000" pitchFamily="2" charset="2"/>
              <a:buChar char="§"/>
            </a:pPr>
            <a:r>
              <a:rPr lang="de-DE" dirty="0"/>
              <a:t>Kraftverlust</a:t>
            </a:r>
          </a:p>
          <a:p>
            <a:pPr marL="342900" indent="-342900">
              <a:buFont typeface="Wingdings" panose="05000000000000000000" pitchFamily="2" charset="2"/>
              <a:buChar char="§"/>
            </a:pPr>
            <a:r>
              <a:rPr lang="de-DE" dirty="0"/>
              <a:t>Maximalkraft ab 30 </a:t>
            </a:r>
            <a:r>
              <a:rPr lang="de-DE" dirty="0" err="1"/>
              <a:t>Ljh</a:t>
            </a:r>
            <a:r>
              <a:rPr lang="de-DE" dirty="0"/>
              <a:t>. – 10% / Dekade</a:t>
            </a:r>
          </a:p>
          <a:p>
            <a:pPr marL="342900" indent="-342900">
              <a:buFont typeface="Wingdings" panose="05000000000000000000" pitchFamily="2" charset="2"/>
              <a:buChar char="§"/>
            </a:pPr>
            <a:endParaRPr lang="de-DE" dirty="0"/>
          </a:p>
          <a:p>
            <a:r>
              <a:rPr lang="de-DE" dirty="0"/>
              <a:t>regelmäßiger Sport -&gt;Muskelschwund entgegenwirken, Muskelmasse aufbauen</a:t>
            </a:r>
          </a:p>
          <a:p>
            <a:endParaRPr lang="de-DE" dirty="0"/>
          </a:p>
          <a:p>
            <a:r>
              <a:rPr lang="de-DE" b="1" dirty="0"/>
              <a:t>„Was nicht genutzt wird, wird abgebaut, was genutzt wird entwickelt sich“</a:t>
            </a:r>
          </a:p>
        </p:txBody>
      </p:sp>
      <p:sp>
        <p:nvSpPr>
          <p:cNvPr id="5" name="Fußzeilenplatzhalter 4"/>
          <p:cNvSpPr>
            <a:spLocks noGrp="1"/>
          </p:cNvSpPr>
          <p:nvPr>
            <p:ph type="ftr" sz="quarter" idx="4294967295"/>
          </p:nvPr>
        </p:nvSpPr>
        <p:spPr>
          <a:xfrm>
            <a:off x="3491880" y="6356360"/>
            <a:ext cx="2895600" cy="365125"/>
          </a:xfrm>
        </p:spPr>
        <p:txBody>
          <a:bodyPr/>
          <a:lstStyle/>
          <a:p>
            <a:endParaRPr lang="de-DE" dirty="0"/>
          </a:p>
        </p:txBody>
      </p:sp>
    </p:spTree>
    <p:extLst>
      <p:ext uri="{BB962C8B-B14F-4D97-AF65-F5344CB8AC3E}">
        <p14:creationId xmlns:p14="http://schemas.microsoft.com/office/powerpoint/2010/main" val="33651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21506"/>
          </a:xfrm>
        </p:spPr>
        <p:txBody>
          <a:bodyPr/>
          <a:lstStyle/>
          <a:p>
            <a:r>
              <a:rPr lang="de-DE" b="1" dirty="0"/>
              <a:t>Knochen</a:t>
            </a:r>
          </a:p>
        </p:txBody>
      </p:sp>
      <p:sp>
        <p:nvSpPr>
          <p:cNvPr id="5" name="Inhaltsplatzhalter 2"/>
          <p:cNvSpPr txBox="1">
            <a:spLocks/>
          </p:cNvSpPr>
          <p:nvPr/>
        </p:nvSpPr>
        <p:spPr>
          <a:xfrm>
            <a:off x="457200" y="1600200"/>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de-DE" dirty="0"/>
          </a:p>
        </p:txBody>
      </p:sp>
      <p:sp>
        <p:nvSpPr>
          <p:cNvPr id="6" name="Fußzeilenplatzhalter 5"/>
          <p:cNvSpPr>
            <a:spLocks noGrp="1"/>
          </p:cNvSpPr>
          <p:nvPr>
            <p:ph type="ftr" sz="quarter" idx="4294967295"/>
          </p:nvPr>
        </p:nvSpPr>
        <p:spPr>
          <a:xfrm>
            <a:off x="3491880" y="6356360"/>
            <a:ext cx="2895600" cy="365125"/>
          </a:xfrm>
        </p:spPr>
        <p:txBody>
          <a:bodyPr/>
          <a:lstStyle/>
          <a:p>
            <a:endParaRPr lang="de-DE" dirty="0"/>
          </a:p>
        </p:txBody>
      </p:sp>
      <p:pic>
        <p:nvPicPr>
          <p:cNvPr id="1026" name="Picture 2" descr="H:\Nguyen\BGM\Caritas\Nachbarschaftshilfe Wiedemann\Knoc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870087"/>
            <a:ext cx="3826187"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43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Knochen allgemein</a:t>
            </a:r>
          </a:p>
        </p:txBody>
      </p:sp>
      <p:sp>
        <p:nvSpPr>
          <p:cNvPr id="3" name="Inhaltsplatzhalter 2"/>
          <p:cNvSpPr>
            <a:spLocks noGrp="1"/>
          </p:cNvSpPr>
          <p:nvPr>
            <p:ph idx="1"/>
          </p:nvPr>
        </p:nvSpPr>
        <p:spPr/>
        <p:txBody>
          <a:bodyPr/>
          <a:lstStyle/>
          <a:p>
            <a:r>
              <a:rPr lang="de-DE" dirty="0"/>
              <a:t>Knochengewebe ist in dynamischem Gleichgewicht</a:t>
            </a:r>
          </a:p>
          <a:p>
            <a:r>
              <a:rPr lang="de-DE" dirty="0"/>
              <a:t>=&gt; neu bilden, abbauen, aufnehmen, abgegeben von    	Knochenmineralien</a:t>
            </a:r>
          </a:p>
          <a:p>
            <a:endParaRPr lang="de-DE" dirty="0"/>
          </a:p>
          <a:p>
            <a:r>
              <a:rPr lang="de-DE" dirty="0"/>
              <a:t>=&gt; Bewegung ist ausschlaggebend für Umbau der 	Knochen</a:t>
            </a:r>
          </a:p>
        </p:txBody>
      </p:sp>
      <p:sp>
        <p:nvSpPr>
          <p:cNvPr id="5" name="Fußzeilenplatzhalter 4"/>
          <p:cNvSpPr>
            <a:spLocks noGrp="1"/>
          </p:cNvSpPr>
          <p:nvPr>
            <p:ph type="ftr" sz="quarter" idx="4294967295"/>
          </p:nvPr>
        </p:nvSpPr>
        <p:spPr>
          <a:xfrm>
            <a:off x="3491880" y="6356360"/>
            <a:ext cx="2895600" cy="365125"/>
          </a:xfrm>
        </p:spPr>
        <p:txBody>
          <a:bodyPr/>
          <a:lstStyle/>
          <a:p>
            <a:endParaRPr lang="de-DE" dirty="0"/>
          </a:p>
        </p:txBody>
      </p:sp>
    </p:spTree>
    <p:extLst>
      <p:ext uri="{BB962C8B-B14F-4D97-AF65-F5344CB8AC3E}">
        <p14:creationId xmlns:p14="http://schemas.microsoft.com/office/powerpoint/2010/main" val="277947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2840" y="274638"/>
            <a:ext cx="8229600" cy="1143000"/>
          </a:xfrm>
        </p:spPr>
        <p:txBody>
          <a:bodyPr>
            <a:normAutofit/>
          </a:bodyPr>
          <a:lstStyle/>
          <a:p>
            <a:r>
              <a:rPr lang="de-DE" b="1" dirty="0"/>
              <a:t>Eigenschaften und Aufgaben</a:t>
            </a:r>
          </a:p>
        </p:txBody>
      </p:sp>
      <p:sp>
        <p:nvSpPr>
          <p:cNvPr id="3" name="Inhaltsplatzhalter 2"/>
          <p:cNvSpPr>
            <a:spLocks noGrp="1"/>
          </p:cNvSpPr>
          <p:nvPr>
            <p:ph idx="1"/>
          </p:nvPr>
        </p:nvSpPr>
        <p:spPr>
          <a:xfrm>
            <a:off x="395536" y="1484784"/>
            <a:ext cx="3898776" cy="1800200"/>
          </a:xfrm>
        </p:spPr>
        <p:txBody>
          <a:bodyPr>
            <a:normAutofit/>
          </a:bodyPr>
          <a:lstStyle/>
          <a:p>
            <a:r>
              <a:rPr lang="de-DE" dirty="0"/>
              <a:t>hohe Elastizität</a:t>
            </a:r>
          </a:p>
          <a:p>
            <a:r>
              <a:rPr lang="de-DE" dirty="0"/>
              <a:t>hohe Zugfestigkeit</a:t>
            </a:r>
          </a:p>
          <a:p>
            <a:r>
              <a:rPr lang="de-DE" dirty="0"/>
              <a:t>Druckfestigkeit </a:t>
            </a:r>
          </a:p>
          <a:p>
            <a:r>
              <a:rPr lang="de-DE" dirty="0"/>
              <a:t>Biegefestigkeit </a:t>
            </a:r>
          </a:p>
          <a:p>
            <a:endParaRPr lang="de-DE" dirty="0"/>
          </a:p>
        </p:txBody>
      </p:sp>
      <p:sp>
        <p:nvSpPr>
          <p:cNvPr id="5" name="Fußzeilenplatzhalter 4"/>
          <p:cNvSpPr>
            <a:spLocks noGrp="1"/>
          </p:cNvSpPr>
          <p:nvPr>
            <p:ph type="ftr" sz="quarter" idx="4294967295"/>
          </p:nvPr>
        </p:nvSpPr>
        <p:spPr>
          <a:xfrm>
            <a:off x="3491880" y="6356360"/>
            <a:ext cx="2895600" cy="365125"/>
          </a:xfrm>
        </p:spPr>
        <p:txBody>
          <a:bodyPr/>
          <a:lstStyle/>
          <a:p>
            <a:endParaRPr lang="de-DE" dirty="0"/>
          </a:p>
        </p:txBody>
      </p:sp>
      <p:sp>
        <p:nvSpPr>
          <p:cNvPr id="6" name="Inhaltsplatzhalter 2"/>
          <p:cNvSpPr txBox="1">
            <a:spLocks/>
          </p:cNvSpPr>
          <p:nvPr/>
        </p:nvSpPr>
        <p:spPr>
          <a:xfrm>
            <a:off x="3491880" y="2643567"/>
            <a:ext cx="6336704" cy="24489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Bewegungsfunktion</a:t>
            </a:r>
          </a:p>
          <a:p>
            <a:r>
              <a:rPr lang="de-DE" dirty="0"/>
              <a:t>Schutzfunktion</a:t>
            </a:r>
          </a:p>
          <a:p>
            <a:r>
              <a:rPr lang="de-DE" dirty="0"/>
              <a:t>Mineralstoffwechsel</a:t>
            </a:r>
          </a:p>
          <a:p>
            <a:r>
              <a:rPr lang="de-DE" dirty="0"/>
              <a:t>Blutbildung</a:t>
            </a:r>
          </a:p>
        </p:txBody>
      </p:sp>
    </p:spTree>
    <p:extLst>
      <p:ext uri="{BB962C8B-B14F-4D97-AF65-F5344CB8AC3E}">
        <p14:creationId xmlns:p14="http://schemas.microsoft.com/office/powerpoint/2010/main" val="35379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Herz-Kreislauf-System</a:t>
            </a:r>
          </a:p>
        </p:txBody>
      </p:sp>
      <p:sp>
        <p:nvSpPr>
          <p:cNvPr id="4" name="Titel 1"/>
          <p:cNvSpPr txBox="1">
            <a:spLocks/>
          </p:cNvSpPr>
          <p:nvPr/>
        </p:nvSpPr>
        <p:spPr>
          <a:xfrm>
            <a:off x="323528" y="501317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dirty="0"/>
              <a:t>„HKS hat als Motor das Herz und als Transportwege die Blutgefäße“</a:t>
            </a:r>
          </a:p>
        </p:txBody>
      </p:sp>
      <p:sp>
        <p:nvSpPr>
          <p:cNvPr id="5" name="Fußzeilenplatzhalter 4"/>
          <p:cNvSpPr>
            <a:spLocks noGrp="1"/>
          </p:cNvSpPr>
          <p:nvPr>
            <p:ph type="ftr" sz="quarter" idx="4294967295"/>
          </p:nvPr>
        </p:nvSpPr>
        <p:spPr>
          <a:xfrm>
            <a:off x="3491880" y="6356360"/>
            <a:ext cx="2895600" cy="365125"/>
          </a:xfrm>
        </p:spPr>
        <p:txBody>
          <a:bodyPr/>
          <a:lstStyle/>
          <a:p>
            <a:endParaRPr lang="de-DE" dirty="0"/>
          </a:p>
        </p:txBody>
      </p:sp>
      <p:pic>
        <p:nvPicPr>
          <p:cNvPr id="7" name="Inhaltsplatzhalter 6"/>
          <p:cNvPicPr>
            <a:picLocks noGrp="1" noChangeAspect="1"/>
          </p:cNvPicPr>
          <p:nvPr>
            <p:ph idx="1"/>
          </p:nvPr>
        </p:nvPicPr>
        <p:blipFill>
          <a:blip r:embed="rId2"/>
          <a:stretch>
            <a:fillRect/>
          </a:stretch>
        </p:blipFill>
        <p:spPr>
          <a:xfrm>
            <a:off x="1764827" y="1415729"/>
            <a:ext cx="4608215" cy="3450130"/>
          </a:xfrm>
          <a:prstGeom prst="rect">
            <a:avLst/>
          </a:prstGeom>
        </p:spPr>
      </p:pic>
    </p:spTree>
    <p:extLst>
      <p:ext uri="{BB962C8B-B14F-4D97-AF65-F5344CB8AC3E}">
        <p14:creationId xmlns:p14="http://schemas.microsoft.com/office/powerpoint/2010/main" val="2384892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7468" y="260648"/>
            <a:ext cx="7342923" cy="1143000"/>
          </a:xfrm>
        </p:spPr>
        <p:txBody>
          <a:bodyPr/>
          <a:lstStyle/>
          <a:p>
            <a:r>
              <a:rPr lang="de-DE" b="1" dirty="0"/>
              <a:t>Funktion HKS</a:t>
            </a:r>
          </a:p>
        </p:txBody>
      </p:sp>
      <p:sp>
        <p:nvSpPr>
          <p:cNvPr id="5" name="Fußzeilenplatzhalter 4"/>
          <p:cNvSpPr>
            <a:spLocks noGrp="1"/>
          </p:cNvSpPr>
          <p:nvPr>
            <p:ph type="ftr" sz="quarter" idx="4294967295"/>
          </p:nvPr>
        </p:nvSpPr>
        <p:spPr>
          <a:xfrm>
            <a:off x="3491880" y="6356360"/>
            <a:ext cx="2895600" cy="365125"/>
          </a:xfrm>
        </p:spPr>
        <p:txBody>
          <a:bodyPr/>
          <a:lstStyle/>
          <a:p>
            <a:endParaRPr lang="de-DE" dirty="0"/>
          </a:p>
        </p:txBody>
      </p:sp>
      <p:pic>
        <p:nvPicPr>
          <p:cNvPr id="7" name="Picture 2" descr="Bildergebnis für herz kreislauf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12776"/>
            <a:ext cx="5483244" cy="535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683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24744"/>
            <a:ext cx="8229600" cy="5001419"/>
          </a:xfrm>
        </p:spPr>
        <p:txBody>
          <a:bodyPr/>
          <a:lstStyle/>
          <a:p>
            <a:r>
              <a:rPr lang="de-DE" b="1" dirty="0"/>
              <a:t>Arterien:</a:t>
            </a:r>
            <a:r>
              <a:rPr lang="de-DE" dirty="0"/>
              <a:t> führen sauerstoffreiches Blut vom Herz weg</a:t>
            </a:r>
          </a:p>
          <a:p>
            <a:r>
              <a:rPr lang="de-DE" b="1" dirty="0"/>
              <a:t>Venen:</a:t>
            </a:r>
            <a:r>
              <a:rPr lang="de-DE" dirty="0"/>
              <a:t> führen sauerstoffarmes Blut zum Herz hin</a:t>
            </a:r>
          </a:p>
          <a:p>
            <a:r>
              <a:rPr lang="de-DE" b="1" dirty="0"/>
              <a:t>Systole</a:t>
            </a:r>
            <a:r>
              <a:rPr lang="de-DE" dirty="0"/>
              <a:t>: Herz kontrahiert und wirft Blut aus, Pump-Phase</a:t>
            </a:r>
          </a:p>
          <a:p>
            <a:r>
              <a:rPr lang="de-DE" b="1" dirty="0"/>
              <a:t>Diastole: </a:t>
            </a:r>
            <a:r>
              <a:rPr lang="de-DE" dirty="0"/>
              <a:t>Herz erschlafft und Blut fließt zurück, Füllphase</a:t>
            </a:r>
          </a:p>
        </p:txBody>
      </p:sp>
      <p:sp>
        <p:nvSpPr>
          <p:cNvPr id="5" name="Fußzeilenplatzhalter 4"/>
          <p:cNvSpPr>
            <a:spLocks noGrp="1"/>
          </p:cNvSpPr>
          <p:nvPr>
            <p:ph type="ftr" sz="quarter" idx="4294967295"/>
          </p:nvPr>
        </p:nvSpPr>
        <p:spPr>
          <a:xfrm>
            <a:off x="3491880" y="6356360"/>
            <a:ext cx="2895600" cy="365125"/>
          </a:xfrm>
        </p:spPr>
        <p:txBody>
          <a:bodyPr/>
          <a:lstStyle/>
          <a:p>
            <a:endParaRPr lang="de-DE" dirty="0"/>
          </a:p>
        </p:txBody>
      </p:sp>
    </p:spTree>
    <p:extLst>
      <p:ext uri="{BB962C8B-B14F-4D97-AF65-F5344CB8AC3E}">
        <p14:creationId xmlns:p14="http://schemas.microsoft.com/office/powerpoint/2010/main" val="417772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4294967295"/>
          </p:nvPr>
        </p:nvSpPr>
        <p:spPr>
          <a:xfrm>
            <a:off x="3491880" y="6356360"/>
            <a:ext cx="2895600" cy="365125"/>
          </a:xfrm>
        </p:spPr>
        <p:txBody>
          <a:bodyPr/>
          <a:lstStyle/>
          <a:p>
            <a:endParaRPr lang="de-DE" dirty="0"/>
          </a:p>
        </p:txBody>
      </p:sp>
      <p:pic>
        <p:nvPicPr>
          <p:cNvPr id="2050" name="Picture 2" descr="Bildergebnis für Bluthochdru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53793"/>
            <a:ext cx="3843094" cy="518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511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4294967295"/>
          </p:nvPr>
        </p:nvSpPr>
        <p:spPr>
          <a:xfrm>
            <a:off x="3491880" y="6356360"/>
            <a:ext cx="2895600" cy="365125"/>
          </a:xfrm>
        </p:spPr>
        <p:txBody>
          <a:bodyPr/>
          <a:lstStyle/>
          <a:p>
            <a:endParaRPr lang="de-DE" dirty="0"/>
          </a:p>
        </p:txBody>
      </p:sp>
      <p:pic>
        <p:nvPicPr>
          <p:cNvPr id="2050" name="Picture 2" descr="https://www.welt.de/img/gesundheit/mobile141473577/6121624177-ci23x11-w1280/DWO-WS-HD-Bluthochdruck-Aufm-Kopie-2-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917365"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18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8864" y="1484784"/>
            <a:ext cx="8229600" cy="5400600"/>
          </a:xfrm>
        </p:spPr>
        <p:txBody>
          <a:bodyPr>
            <a:normAutofit/>
          </a:bodyPr>
          <a:lstStyle/>
          <a:p>
            <a:r>
              <a:rPr lang="de-DE" dirty="0"/>
              <a:t>Blutdruck hängt von verschiedenen Faktoren ab (Blutvolumen, Strömungswiderstand, HZV)</a:t>
            </a:r>
          </a:p>
          <a:p>
            <a:r>
              <a:rPr lang="de-DE" dirty="0"/>
              <a:t>Risikofaktoren für Bluthochdruck: Bewegungsmangel, Übergewicht, Alkohol, Stress, Ernährung, </a:t>
            </a:r>
          </a:p>
          <a:p>
            <a:endParaRPr lang="de-DE" dirty="0"/>
          </a:p>
          <a:p>
            <a:pPr marL="0" indent="0">
              <a:buNone/>
            </a:pPr>
            <a:r>
              <a:rPr lang="de-DE" dirty="0">
                <a:latin typeface="Arial"/>
                <a:cs typeface="Arial"/>
              </a:rPr>
              <a:t>→ </a:t>
            </a:r>
            <a:r>
              <a:rPr lang="de-DE" dirty="0"/>
              <a:t>Bewegung</a:t>
            </a:r>
          </a:p>
          <a:p>
            <a:pPr marL="0" indent="0">
              <a:buNone/>
            </a:pPr>
            <a:r>
              <a:rPr lang="de-DE" dirty="0">
                <a:latin typeface="Arial"/>
                <a:cs typeface="Arial"/>
              </a:rPr>
              <a:t>→ </a:t>
            </a:r>
            <a:r>
              <a:rPr lang="de-DE" dirty="0"/>
              <a:t>Gewichtsreduktion</a:t>
            </a:r>
          </a:p>
          <a:p>
            <a:pPr marL="0" indent="0">
              <a:buNone/>
            </a:pPr>
            <a:r>
              <a:rPr lang="de-DE" dirty="0">
                <a:latin typeface="Arial"/>
                <a:cs typeface="Arial"/>
              </a:rPr>
              <a:t>→ </a:t>
            </a:r>
            <a:r>
              <a:rPr lang="de-DE" dirty="0"/>
              <a:t>Entspannungsübungen</a:t>
            </a:r>
          </a:p>
          <a:p>
            <a:pPr marL="0" indent="0">
              <a:buNone/>
            </a:pPr>
            <a:r>
              <a:rPr lang="de-DE" dirty="0">
                <a:latin typeface="Arial"/>
                <a:cs typeface="Arial"/>
              </a:rPr>
              <a:t>→ </a:t>
            </a:r>
            <a:r>
              <a:rPr lang="de-DE" dirty="0"/>
              <a:t>gesunde Ernährung und Lebensstil</a:t>
            </a:r>
          </a:p>
          <a:p>
            <a:endParaRPr lang="de-DE" dirty="0"/>
          </a:p>
        </p:txBody>
      </p:sp>
      <p:sp>
        <p:nvSpPr>
          <p:cNvPr id="5" name="Fußzeilenplatzhalter 4"/>
          <p:cNvSpPr>
            <a:spLocks noGrp="1"/>
          </p:cNvSpPr>
          <p:nvPr>
            <p:ph type="ftr" sz="quarter" idx="4294967295"/>
          </p:nvPr>
        </p:nvSpPr>
        <p:spPr>
          <a:xfrm>
            <a:off x="3491880" y="6356360"/>
            <a:ext cx="2895600" cy="365125"/>
          </a:xfrm>
        </p:spPr>
        <p:txBody>
          <a:bodyPr/>
          <a:lstStyle/>
          <a:p>
            <a:endParaRPr lang="de-DE" dirty="0"/>
          </a:p>
        </p:txBody>
      </p:sp>
    </p:spTree>
    <p:extLst>
      <p:ext uri="{BB962C8B-B14F-4D97-AF65-F5344CB8AC3E}">
        <p14:creationId xmlns:p14="http://schemas.microsoft.com/office/powerpoint/2010/main" val="70876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Überblick</a:t>
            </a:r>
          </a:p>
        </p:txBody>
      </p:sp>
      <p:sp>
        <p:nvSpPr>
          <p:cNvPr id="3" name="Inhaltsplatzhalter 2"/>
          <p:cNvSpPr>
            <a:spLocks noGrp="1"/>
          </p:cNvSpPr>
          <p:nvPr>
            <p:ph type="body" sz="quarter" idx="13"/>
          </p:nvPr>
        </p:nvSpPr>
        <p:spPr>
          <a:xfrm>
            <a:off x="467544" y="1556792"/>
            <a:ext cx="8281169" cy="4536504"/>
          </a:xfrm>
        </p:spPr>
        <p:txBody>
          <a:bodyPr>
            <a:noAutofit/>
          </a:bodyPr>
          <a:lstStyle/>
          <a:p>
            <a:pPr lvl="0">
              <a:lnSpc>
                <a:spcPct val="150000"/>
              </a:lnSpc>
            </a:pPr>
            <a:r>
              <a:rPr lang="de-DE" sz="2400" dirty="0"/>
              <a:t>„Bewegung hält Geist und Körper fit“</a:t>
            </a:r>
          </a:p>
          <a:p>
            <a:pPr lvl="1">
              <a:lnSpc>
                <a:spcPct val="150000"/>
              </a:lnSpc>
            </a:pPr>
            <a:r>
              <a:rPr lang="de-DE" sz="2000" dirty="0"/>
              <a:t>„Altern“</a:t>
            </a:r>
          </a:p>
          <a:p>
            <a:pPr lvl="1">
              <a:lnSpc>
                <a:spcPct val="150000"/>
              </a:lnSpc>
            </a:pPr>
            <a:r>
              <a:rPr lang="de-DE" sz="2000" dirty="0"/>
              <a:t>Muskeln</a:t>
            </a:r>
          </a:p>
          <a:p>
            <a:pPr lvl="1">
              <a:lnSpc>
                <a:spcPct val="150000"/>
              </a:lnSpc>
            </a:pPr>
            <a:r>
              <a:rPr lang="de-DE" sz="2000" dirty="0"/>
              <a:t>Knochen</a:t>
            </a:r>
          </a:p>
          <a:p>
            <a:pPr lvl="1">
              <a:lnSpc>
                <a:spcPct val="150000"/>
              </a:lnSpc>
            </a:pPr>
            <a:r>
              <a:rPr lang="de-DE" sz="2000" dirty="0"/>
              <a:t>Herz-Kreislauf</a:t>
            </a:r>
          </a:p>
          <a:p>
            <a:pPr lvl="0">
              <a:lnSpc>
                <a:spcPct val="150000"/>
              </a:lnSpc>
            </a:pPr>
            <a:r>
              <a:rPr lang="de-DE" sz="2400" dirty="0"/>
              <a:t>Gesundheitsfördernde Maßnahmen im Hausbesuch</a:t>
            </a:r>
          </a:p>
          <a:p>
            <a:pPr lvl="1">
              <a:lnSpc>
                <a:spcPct val="150000"/>
              </a:lnSpc>
            </a:pPr>
            <a:r>
              <a:rPr lang="de-DE" sz="2000" dirty="0"/>
              <a:t>Bewegungsprogramm „5 Esslinger“</a:t>
            </a:r>
          </a:p>
          <a:p>
            <a:pPr lvl="1">
              <a:lnSpc>
                <a:spcPct val="150000"/>
              </a:lnSpc>
            </a:pPr>
            <a:r>
              <a:rPr lang="de-DE" sz="2000" dirty="0"/>
              <a:t>5 Esslinger im Hausbesuch</a:t>
            </a:r>
          </a:p>
          <a:p>
            <a:pPr marL="457200" lvl="1" indent="0">
              <a:lnSpc>
                <a:spcPct val="150000"/>
              </a:lnSpc>
              <a:buNone/>
            </a:pPr>
            <a:endParaRPr lang="de-DE" sz="20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417" b="16387"/>
          <a:stretch/>
        </p:blipFill>
        <p:spPr bwMode="auto">
          <a:xfrm>
            <a:off x="6032302" y="2102813"/>
            <a:ext cx="2016473" cy="1830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142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„Bewegung hält Geist und Körper fit“</a:t>
            </a:r>
          </a:p>
        </p:txBody>
      </p:sp>
      <p:sp>
        <p:nvSpPr>
          <p:cNvPr id="3" name="Inhaltsplatzhalter 2"/>
          <p:cNvSpPr>
            <a:spLocks noGrp="1"/>
          </p:cNvSpPr>
          <p:nvPr>
            <p:ph idx="1"/>
          </p:nvPr>
        </p:nvSpPr>
        <p:spPr/>
        <p:txBody>
          <a:bodyPr/>
          <a:lstStyle/>
          <a:p>
            <a:pPr marL="0" indent="0">
              <a:buNone/>
            </a:pPr>
            <a:r>
              <a:rPr lang="de-DE" dirty="0"/>
              <a:t>Warum ist Bewegung bei (älteren) Menschen so wichtig?</a:t>
            </a:r>
          </a:p>
          <a:p>
            <a:pPr marL="0" indent="0">
              <a:buNone/>
            </a:pPr>
            <a:endParaRPr lang="de-DE" dirty="0"/>
          </a:p>
          <a:p>
            <a:pPr marL="342900" lvl="0" indent="-342900">
              <a:lnSpc>
                <a:spcPct val="150000"/>
              </a:lnSpc>
              <a:buFont typeface="Wingdings" panose="05000000000000000000" pitchFamily="2" charset="2"/>
              <a:buChar char="ü"/>
            </a:pPr>
            <a:r>
              <a:rPr lang="de-DE" dirty="0"/>
              <a:t>Bewegung fördert Muskelaufbau; Muskelkraft ist wichtig für Leistungsfähigkeit und Selbständigkeit im Alter </a:t>
            </a:r>
          </a:p>
          <a:p>
            <a:pPr marL="342900" lvl="0" indent="-342900">
              <a:lnSpc>
                <a:spcPct val="150000"/>
              </a:lnSpc>
              <a:buFont typeface="Wingdings" panose="05000000000000000000" pitchFamily="2" charset="2"/>
              <a:buChar char="ü"/>
            </a:pPr>
            <a:r>
              <a:rPr lang="de-DE" dirty="0"/>
              <a:t>Bewegung fördert die Durchblutung (auch im Gehirn)</a:t>
            </a:r>
          </a:p>
          <a:p>
            <a:pPr marL="342900" lvl="0" indent="-342900">
              <a:lnSpc>
                <a:spcPct val="150000"/>
              </a:lnSpc>
              <a:buFont typeface="Wingdings" panose="05000000000000000000" pitchFamily="2" charset="2"/>
              <a:buChar char="ü"/>
            </a:pPr>
            <a:r>
              <a:rPr lang="de-DE" dirty="0"/>
              <a:t>Bewegung fördert die Körperbalance, die wiederum Stürze verhindern kann</a:t>
            </a:r>
          </a:p>
          <a:p>
            <a:pPr marL="0" indent="0">
              <a:buNone/>
            </a:pPr>
            <a:endParaRPr lang="de-DE" dirty="0"/>
          </a:p>
        </p:txBody>
      </p:sp>
      <p:sp>
        <p:nvSpPr>
          <p:cNvPr id="4" name="Rechteck 3"/>
          <p:cNvSpPr/>
          <p:nvPr/>
        </p:nvSpPr>
        <p:spPr>
          <a:xfrm rot="2309037">
            <a:off x="1973372" y="3251837"/>
            <a:ext cx="576064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t>Zusammenfassung</a:t>
            </a:r>
            <a:endParaRPr lang="de-DE" dirty="0"/>
          </a:p>
        </p:txBody>
      </p:sp>
    </p:spTree>
    <p:extLst>
      <p:ext uri="{BB962C8B-B14F-4D97-AF65-F5344CB8AC3E}">
        <p14:creationId xmlns:p14="http://schemas.microsoft.com/office/powerpoint/2010/main" val="288037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Esslinger</a:t>
            </a:r>
          </a:p>
        </p:txBody>
      </p:sp>
      <p:sp>
        <p:nvSpPr>
          <p:cNvPr id="3" name="Textplatzhalter 2"/>
          <p:cNvSpPr>
            <a:spLocks noGrp="1"/>
          </p:cNvSpPr>
          <p:nvPr>
            <p:ph type="body" sz="quarter" idx="13"/>
          </p:nvPr>
        </p:nvSpPr>
        <p:spPr/>
        <p:txBody>
          <a:bodyPr/>
          <a:lstStyle/>
          <a:p>
            <a:r>
              <a:rPr lang="de-DE" sz="2400" dirty="0"/>
              <a:t>Bewegungsprogramm für Muskel-Knochen-Fitness</a:t>
            </a:r>
          </a:p>
          <a:p>
            <a:pPr marL="0" indent="0">
              <a:buNone/>
            </a:pPr>
            <a:r>
              <a:rPr lang="de-DE" sz="2400" dirty="0"/>
              <a:t>      </a:t>
            </a:r>
            <a:r>
              <a:rPr lang="de-DE" sz="2000" dirty="0"/>
              <a:t>(nach Dr. Runge)</a:t>
            </a:r>
            <a:endParaRPr lang="de-DE" sz="2400" dirty="0"/>
          </a:p>
          <a:p>
            <a:r>
              <a:rPr lang="de-DE" sz="2400" dirty="0"/>
              <a:t> </a:t>
            </a:r>
          </a:p>
          <a:p>
            <a:pPr marL="0" indent="0">
              <a:buNone/>
            </a:pPr>
            <a:endParaRPr lang="de-DE" sz="2400" dirty="0"/>
          </a:p>
        </p:txBody>
      </p:sp>
      <p:sp>
        <p:nvSpPr>
          <p:cNvPr id="4" name="Textfeld 3"/>
          <p:cNvSpPr txBox="1"/>
          <p:nvPr/>
        </p:nvSpPr>
        <p:spPr>
          <a:xfrm>
            <a:off x="2752380" y="5877272"/>
            <a:ext cx="4020652" cy="461665"/>
          </a:xfrm>
          <a:prstGeom prst="rect">
            <a:avLst/>
          </a:prstGeom>
          <a:noFill/>
        </p:spPr>
        <p:txBody>
          <a:bodyPr wrap="none" rtlCol="0">
            <a:spAutoFit/>
          </a:bodyPr>
          <a:lstStyle/>
          <a:p>
            <a:r>
              <a:rPr lang="de-DE" sz="2400" b="1" dirty="0"/>
              <a:t>„Mitmachen lohnt sich …“</a:t>
            </a:r>
          </a:p>
        </p:txBody>
      </p:sp>
      <p:sp>
        <p:nvSpPr>
          <p:cNvPr id="5" name="Rechteck 4"/>
          <p:cNvSpPr/>
          <p:nvPr/>
        </p:nvSpPr>
        <p:spPr>
          <a:xfrm>
            <a:off x="4470712" y="3112232"/>
            <a:ext cx="3082895" cy="646331"/>
          </a:xfrm>
          <a:prstGeom prst="rect">
            <a:avLst/>
          </a:prstGeom>
        </p:spPr>
        <p:txBody>
          <a:bodyPr wrap="none">
            <a:spAutoFit/>
          </a:bodyPr>
          <a:lstStyle/>
          <a:p>
            <a:r>
              <a:rPr lang="de-DE" dirty="0">
                <a:hlinkClick r:id="rId2"/>
              </a:rPr>
              <a:t>https://vimeo.com/24176045</a:t>
            </a:r>
            <a:endParaRPr lang="de-DE" dirty="0"/>
          </a:p>
          <a:p>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89" y="2504949"/>
            <a:ext cx="2875883" cy="3300315"/>
          </a:xfrm>
          <a:prstGeom prst="rect">
            <a:avLst/>
          </a:prstGeom>
        </p:spPr>
      </p:pic>
    </p:spTree>
    <p:extLst>
      <p:ext uri="{BB962C8B-B14F-4D97-AF65-F5344CB8AC3E}">
        <p14:creationId xmlns:p14="http://schemas.microsoft.com/office/powerpoint/2010/main" val="2258531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Fitnesskomponenten</a:t>
            </a:r>
          </a:p>
        </p:txBody>
      </p:sp>
      <p:sp>
        <p:nvSpPr>
          <p:cNvPr id="3" name="Textplatzhalter 2"/>
          <p:cNvSpPr>
            <a:spLocks noGrp="1"/>
          </p:cNvSpPr>
          <p:nvPr>
            <p:ph type="body" sz="quarter" idx="13"/>
          </p:nvPr>
        </p:nvSpPr>
        <p:spPr/>
        <p:txBody>
          <a:bodyPr/>
          <a:lstStyle/>
          <a:p>
            <a:r>
              <a:rPr lang="de-DE" sz="2400" dirty="0"/>
              <a:t>Bewegungsprogramm für Muskel-Knochen-Fitness</a:t>
            </a:r>
          </a:p>
          <a:p>
            <a:pPr marL="0" indent="0">
              <a:buNone/>
            </a:pPr>
            <a:endParaRPr lang="de-DE" sz="2400" dirty="0"/>
          </a:p>
        </p:txBody>
      </p:sp>
      <p:sp>
        <p:nvSpPr>
          <p:cNvPr id="4" name="Textfeld 3"/>
          <p:cNvSpPr txBox="1"/>
          <p:nvPr/>
        </p:nvSpPr>
        <p:spPr>
          <a:xfrm>
            <a:off x="2752380" y="5877272"/>
            <a:ext cx="4020652" cy="461665"/>
          </a:xfrm>
          <a:prstGeom prst="rect">
            <a:avLst/>
          </a:prstGeom>
          <a:noFill/>
        </p:spPr>
        <p:txBody>
          <a:bodyPr wrap="none" rtlCol="0">
            <a:spAutoFit/>
          </a:bodyPr>
          <a:lstStyle/>
          <a:p>
            <a:r>
              <a:rPr lang="de-DE" sz="2400" b="1" dirty="0"/>
              <a:t>„Mitmachen lohnt sich …“</a:t>
            </a:r>
          </a:p>
        </p:txBody>
      </p:sp>
      <p:sp>
        <p:nvSpPr>
          <p:cNvPr id="6" name="Textfeld 5"/>
          <p:cNvSpPr txBox="1"/>
          <p:nvPr/>
        </p:nvSpPr>
        <p:spPr>
          <a:xfrm>
            <a:off x="3343427" y="2780928"/>
            <a:ext cx="5474576" cy="2308324"/>
          </a:xfrm>
          <a:prstGeom prst="rect">
            <a:avLst/>
          </a:prstGeom>
          <a:noFill/>
        </p:spPr>
        <p:txBody>
          <a:bodyPr wrap="none" rtlCol="0">
            <a:spAutoFit/>
          </a:bodyPr>
          <a:lstStyle/>
          <a:p>
            <a:pPr marL="342900" indent="-342900">
              <a:buAutoNum type="arabicPeriod"/>
            </a:pPr>
            <a:r>
              <a:rPr lang="de-DE" sz="2400" dirty="0"/>
              <a:t>Esslinger: Balance</a:t>
            </a:r>
          </a:p>
          <a:p>
            <a:pPr marL="342900" indent="-342900">
              <a:buAutoNum type="arabicPeriod"/>
            </a:pPr>
            <a:r>
              <a:rPr lang="de-DE" sz="2400" dirty="0"/>
              <a:t>Esslinger: Dehnung</a:t>
            </a:r>
          </a:p>
          <a:p>
            <a:pPr marL="342900" indent="-342900">
              <a:buAutoNum type="arabicPeriod"/>
            </a:pPr>
            <a:r>
              <a:rPr lang="de-DE" sz="2400" dirty="0"/>
              <a:t>Esslinger: Leistung</a:t>
            </a:r>
          </a:p>
          <a:p>
            <a:pPr marL="342900" indent="-342900">
              <a:buAutoNum type="arabicPeriod"/>
            </a:pPr>
            <a:r>
              <a:rPr lang="de-DE" sz="2400" dirty="0"/>
              <a:t>Esslinger: Kraft Beine, Hüfte, Rumpf</a:t>
            </a:r>
          </a:p>
          <a:p>
            <a:pPr marL="342900" indent="-342900">
              <a:buAutoNum type="arabicPeriod"/>
            </a:pPr>
            <a:r>
              <a:rPr lang="de-DE" sz="2400" dirty="0"/>
              <a:t>Esslinger: Kraft Arme und Rumpf</a:t>
            </a:r>
          </a:p>
          <a:p>
            <a:pPr marL="342900" indent="-342900">
              <a:buAutoNum type="arabicPeriod"/>
            </a:pPr>
            <a:endParaRPr lang="de-DE" sz="2400"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89" y="2108406"/>
            <a:ext cx="2875883" cy="3300315"/>
          </a:xfrm>
          <a:prstGeom prst="rect">
            <a:avLst/>
          </a:prstGeom>
        </p:spPr>
      </p:pic>
    </p:spTree>
    <p:extLst>
      <p:ext uri="{BB962C8B-B14F-4D97-AF65-F5344CB8AC3E}">
        <p14:creationId xmlns:p14="http://schemas.microsoft.com/office/powerpoint/2010/main" val="3243906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Lokomotorische Assessments</a:t>
            </a:r>
          </a:p>
        </p:txBody>
      </p:sp>
      <p:sp>
        <p:nvSpPr>
          <p:cNvPr id="3" name="Textplatzhalter 2"/>
          <p:cNvSpPr>
            <a:spLocks noGrp="1"/>
          </p:cNvSpPr>
          <p:nvPr>
            <p:ph type="body" sz="quarter" idx="13"/>
          </p:nvPr>
        </p:nvSpPr>
        <p:spPr>
          <a:xfrm>
            <a:off x="467544" y="1484784"/>
            <a:ext cx="8281169" cy="4319934"/>
          </a:xfrm>
        </p:spPr>
        <p:txBody>
          <a:bodyPr/>
          <a:lstStyle/>
          <a:p>
            <a:r>
              <a:rPr lang="de-DE" dirty="0"/>
              <a:t>Tests zur Balance*</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8128" y="375928"/>
            <a:ext cx="1440160" cy="1652703"/>
          </a:xfrm>
          <a:prstGeom prst="rect">
            <a:avLst/>
          </a:prstGeom>
        </p:spPr>
      </p:pic>
      <p:sp>
        <p:nvSpPr>
          <p:cNvPr id="5" name="Textfeld 4"/>
          <p:cNvSpPr txBox="1"/>
          <p:nvPr/>
        </p:nvSpPr>
        <p:spPr>
          <a:xfrm>
            <a:off x="647056" y="2060848"/>
            <a:ext cx="8496944" cy="4801314"/>
          </a:xfrm>
          <a:prstGeom prst="rect">
            <a:avLst/>
          </a:prstGeom>
          <a:noFill/>
        </p:spPr>
        <p:txBody>
          <a:bodyPr wrap="square" rtlCol="0">
            <a:spAutoFit/>
          </a:bodyPr>
          <a:lstStyle/>
          <a:p>
            <a:r>
              <a:rPr lang="de-DE" b="1" dirty="0"/>
              <a:t>Test 1: Freigewählte Gehgeschwindigkeit</a:t>
            </a:r>
          </a:p>
          <a:p>
            <a:r>
              <a:rPr lang="de-DE" dirty="0"/>
              <a:t>Anleitung: 4 m Strecke im üblichen Tempo laufen</a:t>
            </a:r>
          </a:p>
          <a:p>
            <a:r>
              <a:rPr lang="de-DE" dirty="0"/>
              <a:t>Zeit wird gestoppt; 3 x gehen in Sekunden</a:t>
            </a:r>
          </a:p>
          <a:p>
            <a:r>
              <a:rPr lang="de-DE" dirty="0"/>
              <a:t>Mittlerer Wert wird festgehalten</a:t>
            </a:r>
          </a:p>
          <a:p>
            <a:endParaRPr lang="de-DE" dirty="0"/>
          </a:p>
          <a:p>
            <a:r>
              <a:rPr lang="de-DE" b="1" dirty="0"/>
              <a:t>Test 2: Rombergstand</a:t>
            </a:r>
          </a:p>
          <a:p>
            <a:r>
              <a:rPr lang="de-DE" dirty="0"/>
              <a:t>(10 Sekunden halten)</a:t>
            </a:r>
          </a:p>
          <a:p>
            <a:endParaRPr lang="de-DE" dirty="0"/>
          </a:p>
          <a:p>
            <a:r>
              <a:rPr lang="de-DE" b="1" dirty="0"/>
              <a:t>Test 3: Semitandemstand</a:t>
            </a:r>
          </a:p>
          <a:p>
            <a:r>
              <a:rPr lang="de-DE" dirty="0"/>
              <a:t>(10 Sekunden halten)</a:t>
            </a:r>
          </a:p>
          <a:p>
            <a:endParaRPr lang="de-DE" dirty="0"/>
          </a:p>
          <a:p>
            <a:r>
              <a:rPr lang="de-DE" b="1" dirty="0"/>
              <a:t>Test 4: Tandemstand</a:t>
            </a:r>
          </a:p>
          <a:p>
            <a:r>
              <a:rPr lang="de-DE" dirty="0"/>
              <a:t>(10 Sekunden halten)</a:t>
            </a:r>
          </a:p>
          <a:p>
            <a:endParaRPr lang="de-DE" dirty="0"/>
          </a:p>
          <a:p>
            <a:r>
              <a:rPr lang="de-DE" sz="1600" dirty="0"/>
              <a:t>*Es gibt noch weitere Tests, hier wurde eine Auswahl getroffen.</a:t>
            </a:r>
          </a:p>
          <a:p>
            <a:endParaRPr lang="de-DE" dirty="0"/>
          </a:p>
          <a:p>
            <a:endParaRPr lang="de-DE" dirty="0"/>
          </a:p>
        </p:txBody>
      </p:sp>
    </p:spTree>
    <p:extLst>
      <p:ext uri="{BB962C8B-B14F-4D97-AF65-F5344CB8AC3E}">
        <p14:creationId xmlns:p14="http://schemas.microsoft.com/office/powerpoint/2010/main" val="1623937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Lokomotorische Assessments</a:t>
            </a:r>
          </a:p>
        </p:txBody>
      </p:sp>
      <p:sp>
        <p:nvSpPr>
          <p:cNvPr id="3" name="Textplatzhalter 2"/>
          <p:cNvSpPr>
            <a:spLocks noGrp="1"/>
          </p:cNvSpPr>
          <p:nvPr>
            <p:ph type="body" sz="quarter" idx="13"/>
          </p:nvPr>
        </p:nvSpPr>
        <p:spPr>
          <a:xfrm>
            <a:off x="467544" y="1484784"/>
            <a:ext cx="8281169" cy="4319934"/>
          </a:xfrm>
        </p:spPr>
        <p:txBody>
          <a:bodyPr/>
          <a:lstStyle/>
          <a:p>
            <a:r>
              <a:rPr lang="de-DE" dirty="0"/>
              <a:t>Tests zur Muskelleistung und Kraft*</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534" y="1483010"/>
            <a:ext cx="938179" cy="1076639"/>
          </a:xfrm>
          <a:prstGeom prst="rect">
            <a:avLst/>
          </a:prstGeom>
        </p:spPr>
      </p:pic>
      <p:sp>
        <p:nvSpPr>
          <p:cNvPr id="5" name="Textfeld 4"/>
          <p:cNvSpPr txBox="1"/>
          <p:nvPr/>
        </p:nvSpPr>
        <p:spPr>
          <a:xfrm>
            <a:off x="467544" y="2204864"/>
            <a:ext cx="8496944" cy="4801314"/>
          </a:xfrm>
          <a:prstGeom prst="rect">
            <a:avLst/>
          </a:prstGeom>
          <a:noFill/>
        </p:spPr>
        <p:txBody>
          <a:bodyPr wrap="square" rtlCol="0">
            <a:spAutoFit/>
          </a:bodyPr>
          <a:lstStyle/>
          <a:p>
            <a:r>
              <a:rPr lang="de-DE" b="1" dirty="0"/>
              <a:t>Aufstehtest (CR 5/45 cm)</a:t>
            </a:r>
          </a:p>
          <a:p>
            <a:pPr marL="285750" indent="-285750">
              <a:buFont typeface="Symbol" panose="05050102010706020507" pitchFamily="18" charset="2"/>
              <a:buChar char="Þ"/>
            </a:pPr>
            <a:r>
              <a:rPr lang="de-DE" dirty="0"/>
              <a:t>„Stehen Sie bitte so schnell wie möglich aus dem Sitzen auf und setzen sich wieder, die Arme dabei auf der Brust verschränken.“</a:t>
            </a:r>
          </a:p>
          <a:p>
            <a:pPr marL="285750" indent="-285750">
              <a:buFont typeface="Symbol" panose="05050102010706020507" pitchFamily="18" charset="2"/>
              <a:buChar char="Þ"/>
            </a:pPr>
            <a:r>
              <a:rPr lang="de-DE" dirty="0"/>
              <a:t>Über 10 sec: Sturzgefahr </a:t>
            </a:r>
          </a:p>
          <a:p>
            <a:endParaRPr lang="de-DE" dirty="0"/>
          </a:p>
          <a:p>
            <a:r>
              <a:rPr lang="de-DE" b="1" dirty="0"/>
              <a:t>Aufstehtest (CR 10/30 cm)</a:t>
            </a:r>
          </a:p>
          <a:p>
            <a:pPr marL="285750" indent="-285750">
              <a:buFont typeface="Symbol" panose="05050102010706020507" pitchFamily="18" charset="2"/>
              <a:buChar char="Þ"/>
            </a:pPr>
            <a:r>
              <a:rPr lang="de-DE" dirty="0"/>
              <a:t>Sitzhöhe 30 cm / 10 x aufstehen, Arme vor Brust verschränken</a:t>
            </a:r>
          </a:p>
          <a:p>
            <a:endParaRPr lang="de-DE" dirty="0"/>
          </a:p>
          <a:p>
            <a:r>
              <a:rPr lang="de-DE" dirty="0"/>
              <a:t>! Hier wird die Leistung des Beins und der hüftumgebenden Muskulatur getestet</a:t>
            </a:r>
          </a:p>
          <a:p>
            <a:endParaRPr lang="de-DE" dirty="0"/>
          </a:p>
          <a:p>
            <a:r>
              <a:rPr lang="de-DE" b="1" dirty="0" err="1"/>
              <a:t>BoxTest</a:t>
            </a:r>
            <a:r>
              <a:rPr lang="de-DE" b="1" dirty="0"/>
              <a:t> </a:t>
            </a:r>
          </a:p>
          <a:p>
            <a:pPr marL="285750" indent="-285750">
              <a:buFont typeface="Symbol" panose="05050102010706020507" pitchFamily="18" charset="2"/>
              <a:buChar char="Þ"/>
            </a:pPr>
            <a:r>
              <a:rPr lang="de-DE" dirty="0"/>
              <a:t>Aufstehen mit 2 Beinen oder 1nem Bein aus verschiedenen Sitzhöhen</a:t>
            </a:r>
          </a:p>
          <a:p>
            <a:pPr marL="285750" indent="-285750">
              <a:buFont typeface="Symbol" panose="05050102010706020507" pitchFamily="18" charset="2"/>
              <a:buChar char="Þ"/>
            </a:pPr>
            <a:r>
              <a:rPr lang="de-DE" dirty="0"/>
              <a:t>Hier wird die Kraft getestet.</a:t>
            </a:r>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082286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Esslinger Übungen</a:t>
            </a:r>
          </a:p>
        </p:txBody>
      </p:sp>
      <p:sp>
        <p:nvSpPr>
          <p:cNvPr id="3" name="Textplatzhalter 2"/>
          <p:cNvSpPr>
            <a:spLocks noGrp="1"/>
          </p:cNvSpPr>
          <p:nvPr>
            <p:ph type="body" sz="quarter" idx="13"/>
          </p:nvPr>
        </p:nvSpPr>
        <p:spPr/>
        <p:txBody>
          <a:bodyPr/>
          <a:lstStyle/>
          <a:p>
            <a:pPr marL="0" indent="0">
              <a:buNone/>
            </a:pPr>
            <a:r>
              <a:rPr lang="de-DE" sz="2400" dirty="0"/>
              <a:t>(siehe PDF)</a:t>
            </a:r>
          </a:p>
        </p:txBody>
      </p:sp>
      <p:sp>
        <p:nvSpPr>
          <p:cNvPr id="4" name="Textfeld 3"/>
          <p:cNvSpPr txBox="1"/>
          <p:nvPr/>
        </p:nvSpPr>
        <p:spPr>
          <a:xfrm>
            <a:off x="2752380" y="5877272"/>
            <a:ext cx="4020652" cy="461665"/>
          </a:xfrm>
          <a:prstGeom prst="rect">
            <a:avLst/>
          </a:prstGeom>
          <a:noFill/>
        </p:spPr>
        <p:txBody>
          <a:bodyPr wrap="none" rtlCol="0">
            <a:spAutoFit/>
          </a:bodyPr>
          <a:lstStyle/>
          <a:p>
            <a:r>
              <a:rPr lang="de-DE" sz="2400" b="1" dirty="0"/>
              <a:t>„Mitmachen lohnt sich …“</a:t>
            </a:r>
          </a:p>
        </p:txBody>
      </p:sp>
      <p:sp>
        <p:nvSpPr>
          <p:cNvPr id="6" name="Textfeld 5"/>
          <p:cNvSpPr txBox="1"/>
          <p:nvPr/>
        </p:nvSpPr>
        <p:spPr>
          <a:xfrm>
            <a:off x="1115616" y="2348880"/>
            <a:ext cx="5474576" cy="2308324"/>
          </a:xfrm>
          <a:prstGeom prst="rect">
            <a:avLst/>
          </a:prstGeom>
          <a:noFill/>
        </p:spPr>
        <p:txBody>
          <a:bodyPr wrap="none" rtlCol="0">
            <a:spAutoFit/>
          </a:bodyPr>
          <a:lstStyle/>
          <a:p>
            <a:pPr marL="342900" indent="-342900">
              <a:buAutoNum type="arabicPeriod"/>
            </a:pPr>
            <a:r>
              <a:rPr lang="de-DE" sz="2400" dirty="0"/>
              <a:t>Esslinger: Balance</a:t>
            </a:r>
          </a:p>
          <a:p>
            <a:pPr marL="342900" indent="-342900">
              <a:buAutoNum type="arabicPeriod"/>
            </a:pPr>
            <a:r>
              <a:rPr lang="de-DE" sz="2400" dirty="0"/>
              <a:t>Esslinger: Dehnung</a:t>
            </a:r>
          </a:p>
          <a:p>
            <a:pPr marL="342900" indent="-342900">
              <a:buAutoNum type="arabicPeriod"/>
            </a:pPr>
            <a:r>
              <a:rPr lang="de-DE" sz="2400" dirty="0"/>
              <a:t>Esslinger: Leistung</a:t>
            </a:r>
          </a:p>
          <a:p>
            <a:pPr marL="342900" indent="-342900">
              <a:buAutoNum type="arabicPeriod"/>
            </a:pPr>
            <a:r>
              <a:rPr lang="de-DE" sz="2400" dirty="0"/>
              <a:t>Esslinger: Kraft Beine, Hüfte, Rumpf</a:t>
            </a:r>
          </a:p>
          <a:p>
            <a:pPr marL="342900" indent="-342900">
              <a:buAutoNum type="arabicPeriod"/>
            </a:pPr>
            <a:r>
              <a:rPr lang="de-DE" sz="2400" dirty="0"/>
              <a:t>Esslinger: Kraft Arme und Rumpf</a:t>
            </a:r>
          </a:p>
          <a:p>
            <a:pPr marL="342900" indent="-342900">
              <a:buAutoNum type="arabicPeriod"/>
            </a:pPr>
            <a:endParaRPr lang="de-DE" sz="2400"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7456" y="252805"/>
            <a:ext cx="841343" cy="965511"/>
          </a:xfrm>
          <a:prstGeom prst="rect">
            <a:avLst/>
          </a:prstGeom>
        </p:spPr>
      </p:pic>
    </p:spTree>
    <p:extLst>
      <p:ext uri="{BB962C8B-B14F-4D97-AF65-F5344CB8AC3E}">
        <p14:creationId xmlns:p14="http://schemas.microsoft.com/office/powerpoint/2010/main" val="709344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Bewegung in den Alltag integrieren</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2718" y="1600200"/>
            <a:ext cx="6838563" cy="434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795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Der erste Hausbesuch</a:t>
            </a:r>
          </a:p>
        </p:txBody>
      </p:sp>
      <p:sp>
        <p:nvSpPr>
          <p:cNvPr id="3" name="Textplatzhalter 2"/>
          <p:cNvSpPr>
            <a:spLocks noGrp="1"/>
          </p:cNvSpPr>
          <p:nvPr>
            <p:ph type="body" sz="quarter" idx="13"/>
          </p:nvPr>
        </p:nvSpPr>
        <p:spPr>
          <a:xfrm>
            <a:off x="467544" y="1412776"/>
            <a:ext cx="8281169" cy="4608512"/>
          </a:xfrm>
        </p:spPr>
        <p:txBody>
          <a:bodyPr/>
          <a:lstStyle/>
          <a:p>
            <a:r>
              <a:rPr lang="de-DE" sz="2000" dirty="0"/>
              <a:t>Gefühl für die Motivation der anvertrauten Person bekommen</a:t>
            </a:r>
          </a:p>
          <a:p>
            <a:r>
              <a:rPr lang="de-DE" sz="2000" dirty="0"/>
              <a:t>Körperlichen Fähigkeiten und Sicherheitsbedürfnis einschätzen</a:t>
            </a:r>
          </a:p>
          <a:p>
            <a:r>
              <a:rPr lang="de-DE" sz="2000" dirty="0"/>
              <a:t>Erläutern Sie, wofür man eine gute Balance braucht (Treppen steigen, sich anziehen) oder wofür Kraft in Bein und Hüfte wichtig sind (das Aufstehen, Sturzvermeidung). </a:t>
            </a:r>
          </a:p>
          <a:p>
            <a:pPr marL="0" indent="0">
              <a:buNone/>
            </a:pPr>
            <a:endParaRPr lang="de-DE" sz="1200" dirty="0"/>
          </a:p>
          <a:p>
            <a:r>
              <a:rPr lang="de-DE" sz="2000" dirty="0"/>
              <a:t>Balancetests und starten immer beim einfachen Rombergstand</a:t>
            </a:r>
          </a:p>
          <a:p>
            <a:r>
              <a:rPr lang="de-DE" sz="2000" dirty="0"/>
              <a:t>Krafttest – Aufstehen vom Stuhl </a:t>
            </a:r>
          </a:p>
          <a:p>
            <a:pPr marL="0" indent="0">
              <a:buNone/>
            </a:pPr>
            <a:endParaRPr lang="de-DE" sz="1100" dirty="0"/>
          </a:p>
          <a:p>
            <a:r>
              <a:rPr lang="de-DE" sz="2000" dirty="0"/>
              <a:t>Leiten Sie Ziele ab, für die sich ein Training lohnt: </a:t>
            </a:r>
          </a:p>
          <a:p>
            <a:pPr marL="0" indent="0">
              <a:buNone/>
            </a:pPr>
            <a:r>
              <a:rPr lang="de-DE" sz="2000" dirty="0"/>
              <a:t>       z.B. die Treppe steigen ... einen Spaziergang machen ... etwas vom    Boden aufheben ... die Socken anziehen ...</a:t>
            </a:r>
          </a:p>
          <a:p>
            <a:pPr marL="0" indent="0">
              <a:buNone/>
            </a:pPr>
            <a:endParaRPr lang="de-DE" sz="900" dirty="0"/>
          </a:p>
          <a:p>
            <a:r>
              <a:rPr lang="de-DE" sz="2000" dirty="0"/>
              <a:t>Notieren Sie auf dem Handzettel, wie die Tests gelaufen sind.</a:t>
            </a:r>
          </a:p>
        </p:txBody>
      </p:sp>
    </p:spTree>
    <p:extLst>
      <p:ext uri="{BB962C8B-B14F-4D97-AF65-F5344CB8AC3E}">
        <p14:creationId xmlns:p14="http://schemas.microsoft.com/office/powerpoint/2010/main" val="4229901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Übungsprogramm</a:t>
            </a:r>
          </a:p>
        </p:txBody>
      </p:sp>
      <p:sp>
        <p:nvSpPr>
          <p:cNvPr id="3" name="Textplatzhalter 2"/>
          <p:cNvSpPr>
            <a:spLocks noGrp="1"/>
          </p:cNvSpPr>
          <p:nvPr>
            <p:ph type="body" sz="quarter" idx="13"/>
          </p:nvPr>
        </p:nvSpPr>
        <p:spPr/>
        <p:txBody>
          <a:bodyPr/>
          <a:lstStyle/>
          <a:p>
            <a:r>
              <a:rPr lang="de-DE" sz="2000" dirty="0"/>
              <a:t>Aus den kleinen Tests und dem Verhalten beim „Mitmachen“ können Sie ableiten, wie viel die betreute Person üben kann und möchte. Hierbei geht es darum, wie viele verschiedene Übungen geeignet sind:</a:t>
            </a:r>
          </a:p>
          <a:p>
            <a:pPr marL="0" indent="0">
              <a:buNone/>
            </a:pPr>
            <a:endParaRPr lang="de-DE" sz="2000" dirty="0"/>
          </a:p>
          <a:p>
            <a:pPr lvl="1"/>
            <a:r>
              <a:rPr lang="de-DE" sz="1800" dirty="0"/>
              <a:t>zum Start eher 1 – 3 verschiedene Übungen,</a:t>
            </a:r>
          </a:p>
          <a:p>
            <a:pPr lvl="1"/>
            <a:r>
              <a:rPr lang="de-DE" sz="1800" dirty="0"/>
              <a:t>später vielleicht 5 oder mehr Übungen.</a:t>
            </a:r>
          </a:p>
          <a:p>
            <a:pPr lvl="1"/>
            <a:endParaRPr lang="de-DE" sz="1800" dirty="0"/>
          </a:p>
          <a:p>
            <a:r>
              <a:rPr lang="de-DE" sz="2000" dirty="0"/>
              <a:t>Die Übungen richtig dosieren und auf die zu betreuende Person anpassen</a:t>
            </a:r>
          </a:p>
          <a:p>
            <a:r>
              <a:rPr lang="de-DE" sz="2000" dirty="0"/>
              <a:t>Nicht jeder anvertraute Person möchte Bewegungsübungen machen – genau hinschauen, wer möchte.</a:t>
            </a:r>
          </a:p>
          <a:p>
            <a:r>
              <a:rPr lang="de-DE" sz="2000" dirty="0"/>
              <a:t>Beim Spaziergang die Übungen einbauen</a:t>
            </a:r>
          </a:p>
        </p:txBody>
      </p:sp>
    </p:spTree>
    <p:extLst>
      <p:ext uri="{BB962C8B-B14F-4D97-AF65-F5344CB8AC3E}">
        <p14:creationId xmlns:p14="http://schemas.microsoft.com/office/powerpoint/2010/main" val="1261729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Zusammenfassung</a:t>
            </a:r>
          </a:p>
        </p:txBody>
      </p:sp>
      <p:sp>
        <p:nvSpPr>
          <p:cNvPr id="3" name="Textplatzhalter 2"/>
          <p:cNvSpPr>
            <a:spLocks noGrp="1"/>
          </p:cNvSpPr>
          <p:nvPr>
            <p:ph type="body" sz="quarter" idx="13"/>
          </p:nvPr>
        </p:nvSpPr>
        <p:spPr/>
        <p:txBody>
          <a:bodyPr/>
          <a:lstStyle/>
          <a:p>
            <a:r>
              <a:rPr lang="de-DE" dirty="0"/>
              <a:t>Bewegung ist in (jedem) Alter wichtig</a:t>
            </a:r>
          </a:p>
          <a:p>
            <a:r>
              <a:rPr lang="de-DE" dirty="0"/>
              <a:t>Übungen 5 Esslinger können Sie nutzen für sich</a:t>
            </a:r>
          </a:p>
          <a:p>
            <a:r>
              <a:rPr lang="de-DE" dirty="0"/>
              <a:t>Übungen 5 Esslinger können Sie in den Hausbesuch einbauen</a:t>
            </a:r>
          </a:p>
          <a:p>
            <a:pPr marL="0" indent="0">
              <a:buNone/>
            </a:pPr>
            <a:endParaRPr lang="de-DE" dirty="0"/>
          </a:p>
          <a:p>
            <a:pPr marL="0" indent="0">
              <a:buNone/>
            </a:pPr>
            <a:endParaRPr lang="de-DE" dirty="0"/>
          </a:p>
        </p:txBody>
      </p:sp>
      <p:sp>
        <p:nvSpPr>
          <p:cNvPr id="4" name="Inhaltsplatzhalter 3"/>
          <p:cNvSpPr txBox="1">
            <a:spLocks/>
          </p:cNvSpPr>
          <p:nvPr/>
        </p:nvSpPr>
        <p:spPr>
          <a:xfrm>
            <a:off x="940895" y="4293096"/>
            <a:ext cx="8208912" cy="854013"/>
          </a:xfrm>
          <a:prstGeom prst="rect">
            <a:avLst/>
          </a:prstGeom>
        </p:spPr>
        <p:txBody>
          <a:bodyPr/>
          <a:lstStyle>
            <a:lvl1pPr marL="457200" indent="-457200" algn="l" rtl="0" eaLnBrk="0" fontAlgn="base" hangingPunct="0">
              <a:spcBef>
                <a:spcPct val="20000"/>
              </a:spcBef>
              <a:spcAft>
                <a:spcPct val="0"/>
              </a:spcAft>
              <a:buClr>
                <a:srgbClr val="FF0000"/>
              </a:buClr>
              <a:buSzPct val="100000"/>
              <a:buFont typeface="Webdings" pitchFamily="18" charset="2"/>
              <a:buChar char=""/>
              <a:defRPr sz="2800" kern="1200">
                <a:solidFill>
                  <a:schemeClr val="tx1"/>
                </a:solidFill>
                <a:latin typeface="+mn-lt"/>
                <a:ea typeface="+mn-ea"/>
                <a:cs typeface="+mn-cs"/>
              </a:defRPr>
            </a:lvl1pPr>
            <a:lvl2pPr marL="742950" indent="-358775" algn="l" rtl="0" eaLnBrk="0" fontAlgn="base" hangingPunct="0">
              <a:spcBef>
                <a:spcPct val="20000"/>
              </a:spcBef>
              <a:spcAft>
                <a:spcPct val="0"/>
              </a:spcAft>
              <a:buClr>
                <a:srgbClr val="FF0000"/>
              </a:buClr>
              <a:buFont typeface="Webdings" pitchFamily="18" charset="2"/>
              <a:buChar char=""/>
              <a:defRPr sz="2400" kern="1200">
                <a:solidFill>
                  <a:schemeClr val="tx1"/>
                </a:solidFill>
                <a:latin typeface="+mn-lt"/>
                <a:ea typeface="+mn-ea"/>
                <a:cs typeface="+mn-cs"/>
              </a:defRPr>
            </a:lvl2pPr>
            <a:lvl3pPr marL="1143000" indent="-287338" algn="l" rtl="0" eaLnBrk="0" fontAlgn="base" hangingPunct="0">
              <a:spcBef>
                <a:spcPct val="20000"/>
              </a:spcBef>
              <a:spcAft>
                <a:spcPct val="0"/>
              </a:spcAft>
              <a:buClr>
                <a:srgbClr val="FF0000"/>
              </a:buClr>
              <a:buFont typeface="Webdings" pitchFamily="18" charset="2"/>
              <a:buChar char=""/>
              <a:defRPr sz="2000" kern="1200">
                <a:solidFill>
                  <a:schemeClr val="tx1"/>
                </a:solidFill>
                <a:latin typeface="+mn-lt"/>
                <a:ea typeface="+mn-ea"/>
                <a:cs typeface="+mn-cs"/>
              </a:defRPr>
            </a:lvl3pPr>
            <a:lvl4pPr marL="1600200" indent="-287338" algn="l" rtl="0" eaLnBrk="0" fontAlgn="base" hangingPunct="0">
              <a:spcBef>
                <a:spcPct val="20000"/>
              </a:spcBef>
              <a:spcAft>
                <a:spcPct val="0"/>
              </a:spcAft>
              <a:buClr>
                <a:srgbClr val="FF0000"/>
              </a:buClr>
              <a:buFont typeface="Courier New" pitchFamily="49" charset="0"/>
              <a:buChar char="o"/>
              <a:defRPr sz="2000" kern="1200">
                <a:solidFill>
                  <a:schemeClr val="tx1"/>
                </a:solidFill>
                <a:latin typeface="+mn-lt"/>
                <a:ea typeface="+mn-ea"/>
                <a:cs typeface="+mn-cs"/>
              </a:defRPr>
            </a:lvl4pPr>
            <a:lvl5pPr marL="18288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ebdings" pitchFamily="18" charset="2"/>
              <a:buNone/>
            </a:pPr>
            <a:r>
              <a:rPr lang="de-DE" sz="2400" dirty="0"/>
              <a:t>Es ist nie zu spät damit anzufangen!</a:t>
            </a:r>
          </a:p>
          <a:p>
            <a:endParaRPr lang="de-DE" sz="2400" dirty="0"/>
          </a:p>
          <a:p>
            <a:pPr marL="0" indent="0">
              <a:buFont typeface="Webdings" pitchFamily="18" charset="2"/>
              <a:buNone/>
            </a:pPr>
            <a:endParaRPr lang="de-DE" sz="2400" dirty="0"/>
          </a:p>
        </p:txBody>
      </p:sp>
    </p:spTree>
    <p:extLst>
      <p:ext uri="{BB962C8B-B14F-4D97-AF65-F5344CB8AC3E}">
        <p14:creationId xmlns:p14="http://schemas.microsoft.com/office/powerpoint/2010/main" val="375580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802" y="1340768"/>
            <a:ext cx="7035582" cy="441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051720" y="5949280"/>
            <a:ext cx="5560368" cy="461665"/>
          </a:xfrm>
          <a:prstGeom prst="rect">
            <a:avLst/>
          </a:prstGeom>
          <a:noFill/>
        </p:spPr>
        <p:txBody>
          <a:bodyPr wrap="none" rtlCol="0">
            <a:spAutoFit/>
          </a:bodyPr>
          <a:lstStyle/>
          <a:p>
            <a:r>
              <a:rPr lang="de-DE" sz="2400" b="1" dirty="0"/>
              <a:t>„Wer rastet der rostet.“ </a:t>
            </a:r>
            <a:r>
              <a:rPr lang="de-DE" b="1" dirty="0"/>
              <a:t>(dt. Sprichwort)</a:t>
            </a:r>
            <a:endParaRPr lang="de-DE" sz="2000" b="1" dirty="0"/>
          </a:p>
        </p:txBody>
      </p:sp>
    </p:spTree>
    <p:extLst>
      <p:ext uri="{BB962C8B-B14F-4D97-AF65-F5344CB8AC3E}">
        <p14:creationId xmlns:p14="http://schemas.microsoft.com/office/powerpoint/2010/main" val="1578016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257175" y="1196752"/>
            <a:ext cx="8229600" cy="3096344"/>
          </a:xfrm>
        </p:spPr>
        <p:txBody>
          <a:bodyPr anchor="b">
            <a:normAutofit lnSpcReduction="10000"/>
          </a:bodyPr>
          <a:lstStyle/>
          <a:p>
            <a:pPr marL="0" indent="0">
              <a:buNone/>
            </a:pPr>
            <a:r>
              <a:rPr lang="de-DE" sz="1600" b="1" dirty="0"/>
              <a:t>Kontakt</a:t>
            </a:r>
          </a:p>
          <a:p>
            <a:pPr marL="0" indent="0">
              <a:buNone/>
            </a:pPr>
            <a:r>
              <a:rPr lang="de-DE" sz="1400" dirty="0"/>
              <a:t>Daniela Wiedemann</a:t>
            </a:r>
          </a:p>
          <a:p>
            <a:pPr marL="0" indent="0">
              <a:buNone/>
            </a:pPr>
            <a:r>
              <a:rPr lang="de-DE" sz="1400" dirty="0"/>
              <a:t>Projekt „Gesa“ Gesund und selbstbestimmt altern</a:t>
            </a:r>
          </a:p>
          <a:p>
            <a:pPr marL="0" indent="0">
              <a:buNone/>
            </a:pPr>
            <a:r>
              <a:rPr lang="de-DE" sz="1200" dirty="0">
                <a:solidFill>
                  <a:prstClr val="black"/>
                </a:solidFill>
              </a:rPr>
              <a:t>wiedemann.d@caritas-biberach-saulgau.de</a:t>
            </a:r>
          </a:p>
          <a:p>
            <a:pPr marL="0" indent="0">
              <a:buNone/>
            </a:pPr>
            <a:r>
              <a:rPr lang="de-DE" sz="1200" dirty="0">
                <a:solidFill>
                  <a:prstClr val="black"/>
                </a:solidFill>
              </a:rPr>
              <a:t>Tel. 07351/5005-0 oder</a:t>
            </a:r>
          </a:p>
          <a:p>
            <a:pPr marL="0" indent="0">
              <a:buNone/>
            </a:pPr>
            <a:r>
              <a:rPr lang="de-DE" sz="1200" dirty="0"/>
              <a:t>0160/99274426</a:t>
            </a:r>
          </a:p>
          <a:p>
            <a:pPr marL="0" indent="0">
              <a:buNone/>
            </a:pPr>
            <a:endParaRPr lang="de-DE" sz="1400" dirty="0"/>
          </a:p>
          <a:p>
            <a:pPr marL="0" indent="0">
              <a:buNone/>
            </a:pPr>
            <a:r>
              <a:rPr lang="de-DE" sz="1400" b="1" dirty="0">
                <a:solidFill>
                  <a:prstClr val="black"/>
                </a:solidFill>
              </a:rPr>
              <a:t>Caritaszentrum Biberach Saulgau</a:t>
            </a:r>
          </a:p>
          <a:p>
            <a:pPr marL="0" indent="0">
              <a:buNone/>
            </a:pPr>
            <a:r>
              <a:rPr lang="de-DE" sz="1400" dirty="0">
                <a:solidFill>
                  <a:prstClr val="black"/>
                </a:solidFill>
              </a:rPr>
              <a:t>Psychosoziale Beratungs- und ambulante </a:t>
            </a:r>
            <a:br>
              <a:rPr lang="de-DE" sz="1400" dirty="0">
                <a:solidFill>
                  <a:prstClr val="black"/>
                </a:solidFill>
              </a:rPr>
            </a:br>
            <a:r>
              <a:rPr lang="de-DE" sz="1400" dirty="0">
                <a:solidFill>
                  <a:prstClr val="black"/>
                </a:solidFill>
              </a:rPr>
              <a:t>Behandlungsstelle für Suchtkranke und Suchtgefährdete </a:t>
            </a:r>
          </a:p>
          <a:p>
            <a:pPr marL="0" indent="0">
              <a:buNone/>
            </a:pPr>
            <a:r>
              <a:rPr lang="de-DE" sz="1200" dirty="0">
                <a:solidFill>
                  <a:prstClr val="black"/>
                </a:solidFill>
              </a:rPr>
              <a:t>Kolpingstraße 43</a:t>
            </a:r>
          </a:p>
          <a:p>
            <a:pPr marL="0" indent="0">
              <a:buNone/>
            </a:pPr>
            <a:r>
              <a:rPr lang="de-DE" sz="1200" dirty="0">
                <a:solidFill>
                  <a:prstClr val="black"/>
                </a:solidFill>
              </a:rPr>
              <a:t>88400 Biberach</a:t>
            </a:r>
          </a:p>
          <a:p>
            <a:pPr marL="0" indent="0">
              <a:buNone/>
            </a:pPr>
            <a:r>
              <a:rPr lang="de-DE" sz="1100" dirty="0" err="1">
                <a:solidFill>
                  <a:prstClr val="black"/>
                </a:solidFill>
              </a:rPr>
              <a:t>www.caritas-biberach.de</a:t>
            </a:r>
            <a:endParaRPr lang="de-DE" sz="1100" dirty="0">
              <a:solidFill>
                <a:prstClr val="black"/>
              </a:solidFill>
            </a:endParaRPr>
          </a:p>
        </p:txBody>
      </p:sp>
      <p:sp>
        <p:nvSpPr>
          <p:cNvPr id="4" name="Titel 1"/>
          <p:cNvSpPr txBox="1">
            <a:spLocks/>
          </p:cNvSpPr>
          <p:nvPr/>
        </p:nvSpPr>
        <p:spPr bwMode="auto">
          <a:xfrm>
            <a:off x="251520" y="4518248"/>
            <a:ext cx="8928992" cy="1143000"/>
          </a:xfrm>
          <a:prstGeom prst="rect">
            <a:avLst/>
          </a:prstGeom>
          <a:solidFill>
            <a:schemeClr val="bg1">
              <a:lumMod val="65000"/>
            </a:schemeClr>
          </a:solidFill>
          <a:ln>
            <a:noFill/>
          </a:ln>
        </p:spPr>
        <p:txBody>
          <a:bodyPr vert="horz" wrap="square" lIns="144000" tIns="0" rIns="91440" bIns="0" numCol="1" anchor="ctr" anchorCtr="0" compatLnSpc="1">
            <a:prstTxWarp prst="textNoShape">
              <a:avLst/>
            </a:prstTxWarp>
            <a:normAutofit/>
          </a:bodyPr>
          <a:lstStyle>
            <a:lvl1pPr algn="l" rtl="0" eaLnBrk="0" fontAlgn="base" hangingPunct="0">
              <a:spcBef>
                <a:spcPct val="0"/>
              </a:spcBef>
              <a:spcAft>
                <a:spcPct val="0"/>
              </a:spcAft>
              <a:defRPr sz="2400" kern="12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charset="0"/>
              </a:defRPr>
            </a:lvl2pPr>
            <a:lvl3pPr algn="l" rtl="0" eaLnBrk="0" fontAlgn="base" hangingPunct="0">
              <a:spcBef>
                <a:spcPct val="0"/>
              </a:spcBef>
              <a:spcAft>
                <a:spcPct val="0"/>
              </a:spcAft>
              <a:defRPr sz="2400">
                <a:solidFill>
                  <a:schemeClr val="tx1"/>
                </a:solidFill>
                <a:latin typeface="Arial" charset="0"/>
              </a:defRPr>
            </a:lvl3pPr>
            <a:lvl4pPr algn="l" rtl="0" eaLnBrk="0" fontAlgn="base" hangingPunct="0">
              <a:spcBef>
                <a:spcPct val="0"/>
              </a:spcBef>
              <a:spcAft>
                <a:spcPct val="0"/>
              </a:spcAft>
              <a:defRPr sz="2400">
                <a:solidFill>
                  <a:schemeClr val="tx1"/>
                </a:solidFill>
                <a:latin typeface="Arial" charset="0"/>
              </a:defRPr>
            </a:lvl4pPr>
            <a:lvl5pPr algn="l" rtl="0" eaLnBrk="0" fontAlgn="base" hangingPunct="0">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chemeClr val="tx1"/>
                </a:solidFill>
                <a:latin typeface="Arial" charset="0"/>
              </a:defRPr>
            </a:lvl6pPr>
            <a:lvl7pPr marL="914400" algn="l" rtl="0" fontAlgn="base">
              <a:spcBef>
                <a:spcPct val="0"/>
              </a:spcBef>
              <a:spcAft>
                <a:spcPct val="0"/>
              </a:spcAft>
              <a:defRPr sz="2400">
                <a:solidFill>
                  <a:schemeClr val="tx1"/>
                </a:solidFill>
                <a:latin typeface="Arial" charset="0"/>
              </a:defRPr>
            </a:lvl7pPr>
            <a:lvl8pPr marL="1371600" algn="l" rtl="0" fontAlgn="base">
              <a:spcBef>
                <a:spcPct val="0"/>
              </a:spcBef>
              <a:spcAft>
                <a:spcPct val="0"/>
              </a:spcAft>
              <a:defRPr sz="2400">
                <a:solidFill>
                  <a:schemeClr val="tx1"/>
                </a:solidFill>
                <a:latin typeface="Arial" charset="0"/>
              </a:defRPr>
            </a:lvl8pPr>
            <a:lvl9pPr marL="1828800" algn="l" rtl="0" fontAlgn="base">
              <a:spcBef>
                <a:spcPct val="0"/>
              </a:spcBef>
              <a:spcAft>
                <a:spcPct val="0"/>
              </a:spcAft>
              <a:defRPr sz="2400">
                <a:solidFill>
                  <a:schemeClr val="tx1"/>
                </a:solidFill>
                <a:latin typeface="Arial" charset="0"/>
              </a:defRPr>
            </a:lvl9pPr>
          </a:lstStyle>
          <a:p>
            <a:pPr algn="r"/>
            <a:endParaRPr lang="de-DE" b="1" dirty="0">
              <a:solidFill>
                <a:schemeClr val="bg1"/>
              </a:solidFill>
            </a:endParaRPr>
          </a:p>
          <a:p>
            <a:pPr algn="r"/>
            <a:r>
              <a:rPr lang="de-DE" b="1" dirty="0">
                <a:solidFill>
                  <a:schemeClr val="bg1"/>
                </a:solidFill>
              </a:rPr>
              <a:t>Vielen Dank für Ihre Aufmerksamkeit.</a:t>
            </a:r>
            <a:br>
              <a:rPr lang="de-DE" dirty="0">
                <a:solidFill>
                  <a:schemeClr val="bg1"/>
                </a:solidFill>
              </a:rPr>
            </a:br>
            <a:endParaRPr lang="de-DE" dirty="0">
              <a:solidFill>
                <a:schemeClr val="bg1"/>
              </a:solidFill>
            </a:endParaRPr>
          </a:p>
        </p:txBody>
      </p:sp>
    </p:spTree>
    <p:extLst>
      <p:ext uri="{BB962C8B-B14F-4D97-AF65-F5344CB8AC3E}">
        <p14:creationId xmlns:p14="http://schemas.microsoft.com/office/powerpoint/2010/main" val="397734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Was ist altern?</a:t>
            </a:r>
          </a:p>
        </p:txBody>
      </p:sp>
      <p:sp>
        <p:nvSpPr>
          <p:cNvPr id="3" name="Inhaltsplatzhalter 2"/>
          <p:cNvSpPr>
            <a:spLocks noGrp="1"/>
          </p:cNvSpPr>
          <p:nvPr>
            <p:ph idx="1"/>
          </p:nvPr>
        </p:nvSpPr>
        <p:spPr>
          <a:xfrm>
            <a:off x="457200" y="1484784"/>
            <a:ext cx="8435280" cy="4525963"/>
          </a:xfrm>
        </p:spPr>
        <p:txBody>
          <a:bodyPr>
            <a:normAutofit/>
          </a:bodyPr>
          <a:lstStyle/>
          <a:p>
            <a:r>
              <a:rPr lang="de-DE" dirty="0"/>
              <a:t>„Altern ist ein biologisch bestimmter, unumkehrbarer Prozess“ </a:t>
            </a:r>
            <a:r>
              <a:rPr lang="de-DE" sz="1800" dirty="0"/>
              <a:t>(Gehrke, 2012)</a:t>
            </a:r>
          </a:p>
          <a:p>
            <a:endParaRPr lang="de-DE" dirty="0"/>
          </a:p>
          <a:p>
            <a:r>
              <a:rPr lang="de-DE" dirty="0"/>
              <a:t>Kennzeichen der Alterung </a:t>
            </a:r>
            <a:r>
              <a:rPr lang="de-DE" sz="1800" dirty="0"/>
              <a:t>(</a:t>
            </a:r>
            <a:r>
              <a:rPr lang="de-DE" sz="1800" dirty="0" err="1"/>
              <a:t>Menche</a:t>
            </a:r>
            <a:r>
              <a:rPr lang="de-DE" sz="1800" dirty="0"/>
              <a:t>, 2012)</a:t>
            </a:r>
          </a:p>
          <a:p>
            <a:pPr marL="0" indent="0">
              <a:buNone/>
            </a:pPr>
            <a:r>
              <a:rPr lang="de-DE" dirty="0"/>
              <a:t>      □ universal = für alle Lebewesen gültig</a:t>
            </a:r>
          </a:p>
          <a:p>
            <a:pPr marL="0" indent="0">
              <a:buNone/>
            </a:pPr>
            <a:r>
              <a:rPr lang="de-DE" dirty="0"/>
              <a:t>      □ irreversibel = unumkehrbar</a:t>
            </a:r>
          </a:p>
          <a:p>
            <a:pPr marL="0" indent="0">
              <a:buNone/>
            </a:pPr>
            <a:r>
              <a:rPr lang="de-DE" dirty="0"/>
              <a:t>      □ biologisch genetisch = vorherbestimmt</a:t>
            </a:r>
          </a:p>
        </p:txBody>
      </p:sp>
      <p:sp>
        <p:nvSpPr>
          <p:cNvPr id="5" name="Fußzeilenplatzhalter 4"/>
          <p:cNvSpPr>
            <a:spLocks noGrp="1"/>
          </p:cNvSpPr>
          <p:nvPr>
            <p:ph type="ftr" sz="quarter" idx="4294967295"/>
          </p:nvPr>
        </p:nvSpPr>
        <p:spPr>
          <a:xfrm>
            <a:off x="3491880" y="6356360"/>
            <a:ext cx="2895600" cy="365125"/>
          </a:xfrm>
        </p:spPr>
        <p:txBody>
          <a:bodyPr/>
          <a:lstStyle/>
          <a:p>
            <a:endParaRPr lang="de-DE" dirty="0"/>
          </a:p>
        </p:txBody>
      </p:sp>
      <p:sp>
        <p:nvSpPr>
          <p:cNvPr id="6" name="Textfeld 5"/>
          <p:cNvSpPr txBox="1"/>
          <p:nvPr/>
        </p:nvSpPr>
        <p:spPr>
          <a:xfrm>
            <a:off x="210429" y="5013176"/>
            <a:ext cx="8943410" cy="523220"/>
          </a:xfrm>
          <a:prstGeom prst="rect">
            <a:avLst/>
          </a:prstGeom>
          <a:noFill/>
        </p:spPr>
        <p:txBody>
          <a:bodyPr wrap="none" rtlCol="0">
            <a:spAutoFit/>
          </a:bodyPr>
          <a:lstStyle/>
          <a:p>
            <a:r>
              <a:rPr lang="de-DE" sz="2800" b="1" dirty="0"/>
              <a:t>Woran merken Sie bei sich, dass Sie älter werden? </a:t>
            </a:r>
          </a:p>
        </p:txBody>
      </p:sp>
    </p:spTree>
    <p:extLst>
      <p:ext uri="{BB962C8B-B14F-4D97-AF65-F5344CB8AC3E}">
        <p14:creationId xmlns:p14="http://schemas.microsoft.com/office/powerpoint/2010/main" val="191820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Physiologische Veränderungen</a:t>
            </a:r>
          </a:p>
        </p:txBody>
      </p:sp>
      <p:sp>
        <p:nvSpPr>
          <p:cNvPr id="3" name="Inhaltsplatzhalter 2"/>
          <p:cNvSpPr>
            <a:spLocks noGrp="1"/>
          </p:cNvSpPr>
          <p:nvPr>
            <p:ph idx="1"/>
          </p:nvPr>
        </p:nvSpPr>
        <p:spPr>
          <a:xfrm>
            <a:off x="1043608" y="1567333"/>
            <a:ext cx="7704856" cy="4525963"/>
          </a:xfrm>
        </p:spPr>
        <p:txBody>
          <a:bodyPr>
            <a:normAutofit/>
          </a:bodyPr>
          <a:lstStyle/>
          <a:p>
            <a:r>
              <a:rPr lang="de-DE" dirty="0"/>
              <a:t>Körperhöhe ↓</a:t>
            </a:r>
          </a:p>
          <a:p>
            <a:r>
              <a:rPr lang="de-DE" dirty="0"/>
              <a:t>Elastizität Haut ↓</a:t>
            </a:r>
          </a:p>
          <a:p>
            <a:r>
              <a:rPr lang="de-DE" dirty="0"/>
              <a:t>Körpergewicht ↓ ↑</a:t>
            </a:r>
          </a:p>
          <a:p>
            <a:r>
              <a:rPr lang="de-DE" dirty="0"/>
              <a:t>Sinne ↓</a:t>
            </a:r>
          </a:p>
          <a:p>
            <a:r>
              <a:rPr lang="de-DE" dirty="0"/>
              <a:t>Muskulatur ↓</a:t>
            </a:r>
          </a:p>
          <a:p>
            <a:r>
              <a:rPr lang="de-DE" dirty="0"/>
              <a:t>Kognition ↓</a:t>
            </a:r>
          </a:p>
          <a:p>
            <a:r>
              <a:rPr lang="de-DE" dirty="0"/>
              <a:t>Gleichgewicht ↓</a:t>
            </a:r>
          </a:p>
        </p:txBody>
      </p:sp>
      <p:sp>
        <p:nvSpPr>
          <p:cNvPr id="5" name="Fußzeilenplatzhalter 4"/>
          <p:cNvSpPr>
            <a:spLocks noGrp="1"/>
          </p:cNvSpPr>
          <p:nvPr>
            <p:ph type="ftr" sz="quarter" idx="4294967295"/>
          </p:nvPr>
        </p:nvSpPr>
        <p:spPr>
          <a:xfrm>
            <a:off x="3491880" y="6356360"/>
            <a:ext cx="2895600" cy="365125"/>
          </a:xfrm>
        </p:spPr>
        <p:txBody>
          <a:bodyPr/>
          <a:lstStyle/>
          <a:p>
            <a:endParaRPr lang="de-DE" dirty="0"/>
          </a:p>
        </p:txBody>
      </p:sp>
    </p:spTree>
    <p:extLst>
      <p:ext uri="{BB962C8B-B14F-4D97-AF65-F5344CB8AC3E}">
        <p14:creationId xmlns:p14="http://schemas.microsoft.com/office/powerpoint/2010/main" val="188491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Muskulatur</a:t>
            </a:r>
          </a:p>
        </p:txBody>
      </p:sp>
      <p:sp>
        <p:nvSpPr>
          <p:cNvPr id="4" name="Titel 1"/>
          <p:cNvSpPr txBox="1">
            <a:spLocks/>
          </p:cNvSpPr>
          <p:nvPr/>
        </p:nvSpPr>
        <p:spPr>
          <a:xfrm>
            <a:off x="395536" y="4869160"/>
            <a:ext cx="8229600" cy="11430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a:t>„Jene Muskulatur, die an unserem Skelett fixiert ist und für unsere Körperbewegungen zuständig ist“</a:t>
            </a:r>
          </a:p>
        </p:txBody>
      </p:sp>
      <p:pic>
        <p:nvPicPr>
          <p:cNvPr id="7" name="Inhaltsplatzhalter 6"/>
          <p:cNvPicPr>
            <a:picLocks noGrp="1" noChangeAspect="1"/>
          </p:cNvPicPr>
          <p:nvPr>
            <p:ph idx="1"/>
          </p:nvPr>
        </p:nvPicPr>
        <p:blipFill>
          <a:blip r:embed="rId2"/>
          <a:stretch>
            <a:fillRect/>
          </a:stretch>
        </p:blipFill>
        <p:spPr>
          <a:xfrm>
            <a:off x="1763688" y="1484784"/>
            <a:ext cx="5134607" cy="3412441"/>
          </a:xfrm>
          <a:prstGeom prst="rect">
            <a:avLst/>
          </a:prstGeom>
        </p:spPr>
      </p:pic>
    </p:spTree>
    <p:extLst>
      <p:ext uri="{BB962C8B-B14F-4D97-AF65-F5344CB8AC3E}">
        <p14:creationId xmlns:p14="http://schemas.microsoft.com/office/powerpoint/2010/main" val="209113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Aufbau Skelettmuskulatur</a:t>
            </a:r>
          </a:p>
        </p:txBody>
      </p:sp>
      <p:sp>
        <p:nvSpPr>
          <p:cNvPr id="6" name="Fußzeilenplatzhalter 5"/>
          <p:cNvSpPr>
            <a:spLocks noGrp="1"/>
          </p:cNvSpPr>
          <p:nvPr>
            <p:ph type="ftr" sz="quarter" idx="4294967295"/>
          </p:nvPr>
        </p:nvSpPr>
        <p:spPr>
          <a:xfrm>
            <a:off x="3491880" y="6356360"/>
            <a:ext cx="2895600" cy="365125"/>
          </a:xfrm>
        </p:spPr>
        <p:txBody>
          <a:bodyPr/>
          <a:lstStyle/>
          <a:p>
            <a:endParaRPr lang="de-DE" dirty="0"/>
          </a:p>
        </p:txBody>
      </p:sp>
      <p:pic>
        <p:nvPicPr>
          <p:cNvPr id="12" name="Inhaltsplatzhalt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8397" y="1099518"/>
            <a:ext cx="3833466" cy="5621967"/>
          </a:xfrm>
        </p:spPr>
      </p:pic>
    </p:spTree>
    <p:extLst>
      <p:ext uri="{BB962C8B-B14F-4D97-AF65-F5344CB8AC3E}">
        <p14:creationId xmlns:p14="http://schemas.microsoft.com/office/powerpoint/2010/main" val="50335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Funktionsweise</a:t>
            </a:r>
            <a:r>
              <a:rPr lang="de-DE" b="1" dirty="0">
                <a:effectLst>
                  <a:outerShdw blurRad="38100" dist="38100" dir="2700000" algn="tl">
                    <a:srgbClr val="000000">
                      <a:alpha val="43137"/>
                    </a:srgbClr>
                  </a:outerShdw>
                </a:effectLst>
              </a:rPr>
              <a:t> </a:t>
            </a:r>
            <a:r>
              <a:rPr lang="de-DE" b="1" dirty="0"/>
              <a:t>Muskulatur</a:t>
            </a:r>
          </a:p>
        </p:txBody>
      </p:sp>
      <p:sp>
        <p:nvSpPr>
          <p:cNvPr id="5" name="Inhaltsplatzhalter 4"/>
          <p:cNvSpPr>
            <a:spLocks noGrp="1"/>
          </p:cNvSpPr>
          <p:nvPr>
            <p:ph idx="1"/>
          </p:nvPr>
        </p:nvSpPr>
        <p:spPr>
          <a:xfrm>
            <a:off x="251520" y="1600200"/>
            <a:ext cx="9073008" cy="4525963"/>
          </a:xfrm>
        </p:spPr>
        <p:txBody>
          <a:bodyPr>
            <a:noAutofit/>
          </a:bodyPr>
          <a:lstStyle/>
          <a:p>
            <a:r>
              <a:rPr lang="de-DE" sz="2800" dirty="0"/>
              <a:t>Bewegung = Wechselspiel von Anspannung und Entspannung der Skelettmuskulatur</a:t>
            </a:r>
          </a:p>
          <a:p>
            <a:endParaRPr lang="de-DE" sz="2800" dirty="0"/>
          </a:p>
          <a:p>
            <a:r>
              <a:rPr lang="de-DE" sz="2800" dirty="0"/>
              <a:t>Eigenschaften der Skelettmuskulatur:</a:t>
            </a:r>
          </a:p>
          <a:p>
            <a:pPr marL="0" indent="0">
              <a:buNone/>
            </a:pPr>
            <a:r>
              <a:rPr lang="de-DE" sz="2800" dirty="0"/>
              <a:t>      □ verkürzen</a:t>
            </a:r>
          </a:p>
          <a:p>
            <a:pPr marL="0" indent="0">
              <a:buNone/>
            </a:pPr>
            <a:r>
              <a:rPr lang="de-DE" sz="2800" dirty="0"/>
              <a:t>      □ dehnbar = auseinanderziehbar</a:t>
            </a:r>
          </a:p>
          <a:p>
            <a:pPr marL="0" indent="0">
              <a:buNone/>
            </a:pPr>
            <a:r>
              <a:rPr lang="de-DE" sz="2800" dirty="0"/>
              <a:t>      □ elastisch = geht in seine Ursprungslage 				zurück</a:t>
            </a:r>
          </a:p>
          <a:p>
            <a:pPr marL="0" indent="0">
              <a:buNone/>
            </a:pPr>
            <a:r>
              <a:rPr lang="de-DE" sz="2800" dirty="0"/>
              <a:t>      □ erregbar = reagiert auf Nervenreize</a:t>
            </a:r>
          </a:p>
        </p:txBody>
      </p:sp>
      <p:sp>
        <p:nvSpPr>
          <p:cNvPr id="4" name="Fußzeilenplatzhalter 3"/>
          <p:cNvSpPr>
            <a:spLocks noGrp="1"/>
          </p:cNvSpPr>
          <p:nvPr>
            <p:ph type="ftr" sz="quarter" idx="4294967295"/>
          </p:nvPr>
        </p:nvSpPr>
        <p:spPr>
          <a:xfrm>
            <a:off x="3491880" y="6356360"/>
            <a:ext cx="2895600" cy="365125"/>
          </a:xfrm>
        </p:spPr>
        <p:txBody>
          <a:bodyPr/>
          <a:lstStyle/>
          <a:p>
            <a:endParaRPr lang="de-DE" dirty="0"/>
          </a:p>
        </p:txBody>
      </p:sp>
    </p:spTree>
    <p:extLst>
      <p:ext uri="{BB962C8B-B14F-4D97-AF65-F5344CB8AC3E}">
        <p14:creationId xmlns:p14="http://schemas.microsoft.com/office/powerpoint/2010/main" val="18483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Aufgaben der Muskulatur</a:t>
            </a:r>
          </a:p>
        </p:txBody>
      </p:sp>
      <p:sp>
        <p:nvSpPr>
          <p:cNvPr id="3" name="Inhaltsplatzhalter 2"/>
          <p:cNvSpPr>
            <a:spLocks noGrp="1"/>
          </p:cNvSpPr>
          <p:nvPr>
            <p:ph idx="1"/>
          </p:nvPr>
        </p:nvSpPr>
        <p:spPr>
          <a:xfrm>
            <a:off x="457200" y="2031578"/>
            <a:ext cx="8229600" cy="4349750"/>
          </a:xfrm>
        </p:spPr>
        <p:txBody>
          <a:bodyPr>
            <a:normAutofit/>
          </a:bodyPr>
          <a:lstStyle/>
          <a:p>
            <a:pPr marL="457200" indent="-457200">
              <a:buFont typeface="Arial" panose="020B0604020202020204" pitchFamily="34" charset="0"/>
              <a:buChar char="•"/>
            </a:pPr>
            <a:r>
              <a:rPr lang="de-DE" sz="2800" dirty="0"/>
              <a:t>aktive Bewegung des Körpers (greifen, rennen)</a:t>
            </a:r>
          </a:p>
          <a:p>
            <a:pPr marL="457200" indent="-457200">
              <a:buFont typeface="Arial" panose="020B0604020202020204" pitchFamily="34" charset="0"/>
              <a:buChar char="•"/>
            </a:pPr>
            <a:r>
              <a:rPr lang="de-DE" sz="2800" dirty="0"/>
              <a:t>aufrechte Körperhaltung (ohne das wir darüber nachdenken müssen)</a:t>
            </a:r>
          </a:p>
          <a:p>
            <a:pPr marL="457200" indent="-457200">
              <a:buFont typeface="Arial" panose="020B0604020202020204" pitchFamily="34" charset="0"/>
              <a:buChar char="•"/>
            </a:pPr>
            <a:r>
              <a:rPr lang="de-DE" sz="2800" dirty="0"/>
              <a:t>Wärmeproduktion (Zittern – Muskelkontraktion)</a:t>
            </a:r>
          </a:p>
          <a:p>
            <a:pPr marL="457200" indent="-457200">
              <a:buFont typeface="Arial" panose="020B0604020202020204" pitchFamily="34" charset="0"/>
              <a:buChar char="•"/>
            </a:pPr>
            <a:r>
              <a:rPr lang="de-DE" sz="2800" dirty="0"/>
              <a:t>Schutzfunktion (innere Organe)</a:t>
            </a:r>
          </a:p>
        </p:txBody>
      </p:sp>
      <p:sp>
        <p:nvSpPr>
          <p:cNvPr id="5" name="Fußzeilenplatzhalter 4"/>
          <p:cNvSpPr>
            <a:spLocks noGrp="1"/>
          </p:cNvSpPr>
          <p:nvPr>
            <p:ph type="ftr" sz="quarter" idx="4294967295"/>
          </p:nvPr>
        </p:nvSpPr>
        <p:spPr>
          <a:xfrm>
            <a:off x="3491880" y="6356360"/>
            <a:ext cx="2895600" cy="365125"/>
          </a:xfrm>
        </p:spPr>
        <p:txBody>
          <a:bodyPr/>
          <a:lstStyle/>
          <a:p>
            <a:endParaRPr lang="de-DE" dirty="0"/>
          </a:p>
        </p:txBody>
      </p:sp>
    </p:spTree>
    <p:extLst>
      <p:ext uri="{BB962C8B-B14F-4D97-AF65-F5344CB8AC3E}">
        <p14:creationId xmlns:p14="http://schemas.microsoft.com/office/powerpoint/2010/main" val="347217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orlage_rot_Schriftzug_Logo">
  <a:themeElements>
    <a:clrScheme name="Caritas">
      <a:dk1>
        <a:srgbClr val="000000"/>
      </a:dk1>
      <a:lt1>
        <a:srgbClr val="FFFFFF"/>
      </a:lt1>
      <a:dk2>
        <a:srgbClr val="BFBFBF"/>
      </a:dk2>
      <a:lt2>
        <a:srgbClr val="FFFFFF"/>
      </a:lt2>
      <a:accent1>
        <a:srgbClr val="FF0000"/>
      </a:accent1>
      <a:accent2>
        <a:srgbClr val="000000"/>
      </a:accent2>
      <a:accent3>
        <a:srgbClr val="FFFFFF"/>
      </a:accent3>
      <a:accent4>
        <a:srgbClr val="000000"/>
      </a:accent4>
      <a:accent5>
        <a:srgbClr val="AAE2CA"/>
      </a:accent5>
      <a:accent6>
        <a:srgbClr val="2D2DB9"/>
      </a:accent6>
      <a:hlink>
        <a:srgbClr val="0000E5"/>
      </a:hlink>
      <a:folHlink>
        <a:srgbClr val="673356"/>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1262</Words>
  <Application>Microsoft Office PowerPoint</Application>
  <PresentationFormat>Bildschirmpräsentation (4:3)</PresentationFormat>
  <Paragraphs>217</Paragraphs>
  <Slides>30</Slides>
  <Notes>3</Notes>
  <HiddenSlides>1</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30</vt:i4>
      </vt:variant>
    </vt:vector>
  </HeadingPairs>
  <TitlesOfParts>
    <vt:vector size="39" baseType="lpstr">
      <vt:lpstr>Arial</vt:lpstr>
      <vt:lpstr>Arial Narrow</vt:lpstr>
      <vt:lpstr>Calibri</vt:lpstr>
      <vt:lpstr>Courier New</vt:lpstr>
      <vt:lpstr>Symbol</vt:lpstr>
      <vt:lpstr>Webdings</vt:lpstr>
      <vt:lpstr>Wingdings</vt:lpstr>
      <vt:lpstr>Vorlage_rot_Schriftzug_Logo</vt:lpstr>
      <vt:lpstr>1_Larissa</vt:lpstr>
      <vt:lpstr>„Gesundheitsfördernde Maßnahmen im Hausbesuch“</vt:lpstr>
      <vt:lpstr>Überblick</vt:lpstr>
      <vt:lpstr>PowerPoint-Präsentation</vt:lpstr>
      <vt:lpstr>Was ist altern?</vt:lpstr>
      <vt:lpstr>Physiologische Veränderungen</vt:lpstr>
      <vt:lpstr>Muskulatur</vt:lpstr>
      <vt:lpstr>Aufbau Skelettmuskulatur</vt:lpstr>
      <vt:lpstr>Funktionsweise Muskulatur</vt:lpstr>
      <vt:lpstr>Aufgaben der Muskulatur</vt:lpstr>
      <vt:lpstr>Muskulatur im Alter</vt:lpstr>
      <vt:lpstr>Knochen</vt:lpstr>
      <vt:lpstr>Knochen allgemein</vt:lpstr>
      <vt:lpstr>Eigenschaften und Aufgaben</vt:lpstr>
      <vt:lpstr>Herz-Kreislauf-System</vt:lpstr>
      <vt:lpstr>Funktion HKS</vt:lpstr>
      <vt:lpstr>PowerPoint-Präsentation</vt:lpstr>
      <vt:lpstr>PowerPoint-Präsentation</vt:lpstr>
      <vt:lpstr>PowerPoint-Präsentation</vt:lpstr>
      <vt:lpstr>PowerPoint-Präsentation</vt:lpstr>
      <vt:lpstr>„Bewegung hält Geist und Körper fit“</vt:lpstr>
      <vt:lpstr>5 Esslinger</vt:lpstr>
      <vt:lpstr>5 Fitnesskomponenten</vt:lpstr>
      <vt:lpstr>Lokomotorische Assessments</vt:lpstr>
      <vt:lpstr>Lokomotorische Assessments</vt:lpstr>
      <vt:lpstr>5 Esslinger Übungen</vt:lpstr>
      <vt:lpstr>Bewegung in den Alltag integrieren</vt:lpstr>
      <vt:lpstr>Der erste Hausbesuch</vt:lpstr>
      <vt:lpstr>Das Übungsprogramm</vt:lpstr>
      <vt:lpstr>Zusammenfassung</vt:lpstr>
      <vt:lpstr>PowerPoint-Präsentation</vt:lpstr>
    </vt:vector>
  </TitlesOfParts>
  <Company>Paul Wilhelm von Keppler-Stiftung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Wiedemann, Daniela</dc:creator>
  <cp:lastModifiedBy>Wiedemann, Daniela</cp:lastModifiedBy>
  <cp:revision>244</cp:revision>
  <cp:lastPrinted>2019-05-23T09:07:59Z</cp:lastPrinted>
  <dcterms:created xsi:type="dcterms:W3CDTF">2016-03-02T14:28:32Z</dcterms:created>
  <dcterms:modified xsi:type="dcterms:W3CDTF">2021-10-15T11:35:03Z</dcterms:modified>
</cp:coreProperties>
</file>